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258" r:id="rId3"/>
    <p:sldId id="265" r:id="rId4"/>
    <p:sldId id="274" r:id="rId5"/>
    <p:sldId id="260" r:id="rId6"/>
    <p:sldId id="261" r:id="rId7"/>
    <p:sldId id="262" r:id="rId8"/>
    <p:sldId id="263" r:id="rId9"/>
    <p:sldId id="268" r:id="rId10"/>
    <p:sldId id="271" r:id="rId11"/>
    <p:sldId id="273" r:id="rId12"/>
    <p:sldId id="266" r:id="rId13"/>
    <p:sldId id="270" r:id="rId14"/>
    <p:sldId id="267" r:id="rId15"/>
    <p:sldId id="275" r:id="rId16"/>
    <p:sldId id="277" r:id="rId17"/>
    <p:sldId id="276" r:id="rId18"/>
    <p:sldId id="278" r:id="rId19"/>
    <p:sldId id="290" r:id="rId20"/>
    <p:sldId id="291" r:id="rId21"/>
    <p:sldId id="280" r:id="rId22"/>
    <p:sldId id="283" r:id="rId23"/>
    <p:sldId id="284" r:id="rId24"/>
    <p:sldId id="286" r:id="rId25"/>
    <p:sldId id="285" r:id="rId26"/>
    <p:sldId id="287" r:id="rId27"/>
    <p:sldId id="288" r:id="rId28"/>
    <p:sldId id="282" r:id="rId29"/>
    <p:sldId id="289" r:id="rId30"/>
    <p:sldId id="337" r:id="rId31"/>
    <p:sldId id="302" r:id="rId32"/>
    <p:sldId id="326" r:id="rId33"/>
    <p:sldId id="327" r:id="rId34"/>
    <p:sldId id="328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3" r:id="rId45"/>
    <p:sldId id="305" r:id="rId46"/>
    <p:sldId id="317" r:id="rId47"/>
    <p:sldId id="312" r:id="rId48"/>
    <p:sldId id="313" r:id="rId49"/>
    <p:sldId id="314" r:id="rId50"/>
    <p:sldId id="315" r:id="rId51"/>
    <p:sldId id="316" r:id="rId52"/>
    <p:sldId id="339" r:id="rId53"/>
    <p:sldId id="340" r:id="rId54"/>
    <p:sldId id="321" r:id="rId55"/>
    <p:sldId id="319" r:id="rId56"/>
    <p:sldId id="335" r:id="rId57"/>
    <p:sldId id="330" r:id="rId58"/>
    <p:sldId id="331" r:id="rId59"/>
    <p:sldId id="332" r:id="rId60"/>
    <p:sldId id="333" r:id="rId61"/>
    <p:sldId id="336" r:id="rId62"/>
    <p:sldId id="338" r:id="rId63"/>
    <p:sldId id="341" r:id="rId64"/>
    <p:sldId id="342" r:id="rId65"/>
    <p:sldId id="324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7"/>
    <p:restoredTop sz="94663"/>
  </p:normalViewPr>
  <p:slideViewPr>
    <p:cSldViewPr snapToGrid="0" snapToObjects="1">
      <p:cViewPr varScale="1">
        <p:scale>
          <a:sx n="72" d="100"/>
          <a:sy n="72" d="100"/>
        </p:scale>
        <p:origin x="208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DD762-3C26-AA47-AF42-9D4688EE943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A78CD-9EB4-8748-B823-6B35C565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0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7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2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85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9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 green and orange cultivars really different? How could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10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4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5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“manifold dimensionality” of this manifold is 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8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Ask, what is the intrinsic dimensionality of a sphere?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3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A78CD-9EB4-8748-B823-6B35C56546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8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 marL="535781" indent="-342900">
              <a:buFont typeface="Arial" charset="0"/>
              <a:buChar char="•"/>
              <a:defRPr/>
            </a:lvl2pPr>
            <a:lvl3pPr marL="671513" indent="-285750">
              <a:buFont typeface="Arial" charset="0"/>
              <a:buChar char="•"/>
              <a:defRPr/>
            </a:lvl3pPr>
            <a:lvl4pPr marL="864394" indent="-285750">
              <a:buFont typeface="Arial" charset="0"/>
              <a:buChar char="•"/>
              <a:defRPr/>
            </a:lvl4pPr>
            <a:lvl5pPr marL="1057275" indent="-28575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3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675"/>
            </a:lvl1pPr>
            <a:lvl2pPr marL="192881" indent="0">
              <a:buNone/>
              <a:defRPr sz="591"/>
            </a:lvl2pPr>
            <a:lvl3pPr marL="385763" indent="0">
              <a:buNone/>
              <a:defRPr sz="506"/>
            </a:lvl3pPr>
            <a:lvl4pPr marL="578644" indent="0">
              <a:buNone/>
              <a:defRPr sz="422"/>
            </a:lvl4pPr>
            <a:lvl5pPr marL="771525" indent="0">
              <a:buNone/>
              <a:defRPr sz="422"/>
            </a:lvl5pPr>
            <a:lvl6pPr marL="964406" indent="0">
              <a:buNone/>
              <a:defRPr sz="422"/>
            </a:lvl6pPr>
            <a:lvl7pPr marL="1157288" indent="0">
              <a:buNone/>
              <a:defRPr sz="422"/>
            </a:lvl7pPr>
            <a:lvl8pPr marL="1350169" indent="0">
              <a:buNone/>
              <a:defRPr sz="422"/>
            </a:lvl8pPr>
            <a:lvl9pPr marL="1543050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ECB7-9733-094E-AC53-5E70383787E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4612-8F56-C746-B2D5-D27D39041C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D3ECB7-9733-094E-AC53-5E70383787E3}" type="datetimeFigureOut">
              <a:rPr lang="en-US" smtClean="0"/>
              <a:pPr/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4FB4612-8F56-C746-B2D5-D27D39041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5763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342900" indent="-342900" algn="l" defTabSz="385763" rtl="0" eaLnBrk="1" latinLnBrk="0" hangingPunct="1">
        <a:lnSpc>
          <a:spcPct val="90000"/>
        </a:lnSpc>
        <a:spcBef>
          <a:spcPts val="422"/>
        </a:spcBef>
        <a:buFont typeface="Arial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5781" indent="-34290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671513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864394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057275" indent="-285750" algn="l" defTabSz="385763" rtl="0" eaLnBrk="1" latinLnBrk="0" hangingPunct="1">
        <a:lnSpc>
          <a:spcPct val="90000"/>
        </a:lnSpc>
        <a:spcBef>
          <a:spcPts val="211"/>
        </a:spcBef>
        <a:buFont typeface="Arial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7.png"/><Relationship Id="rId7" Type="http://schemas.openxmlformats.org/officeDocument/2006/relationships/image" Target="../media/image6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74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cprep.readthedocs.i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96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9.png"/><Relationship Id="rId7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9.png"/><Relationship Id="rId7" Type="http://schemas.openxmlformats.org/officeDocument/2006/relationships/image" Target="../media/image10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gif"/><Relationship Id="rId5" Type="http://schemas.openxmlformats.org/officeDocument/2006/relationships/image" Target="../media/image116.png"/><Relationship Id="rId4" Type="http://schemas.openxmlformats.org/officeDocument/2006/relationships/image" Target="../media/image11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gif"/><Relationship Id="rId5" Type="http://schemas.openxmlformats.org/officeDocument/2006/relationships/image" Target="../media/image116.png"/><Relationship Id="rId4" Type="http://schemas.openxmlformats.org/officeDocument/2006/relationships/image" Target="../media/image1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gif"/><Relationship Id="rId5" Type="http://schemas.openxmlformats.org/officeDocument/2006/relationships/image" Target="../media/image116.png"/><Relationship Id="rId4" Type="http://schemas.openxmlformats.org/officeDocument/2006/relationships/image" Target="../media/image11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10" Type="http://schemas.openxmlformats.org/officeDocument/2006/relationships/image" Target="../media/image152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7" Type="http://schemas.openxmlformats.org/officeDocument/2006/relationships/image" Target="../media/image142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90.png"/><Relationship Id="rId5" Type="http://schemas.openxmlformats.org/officeDocument/2006/relationships/image" Target="../media/image152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0.png"/><Relationship Id="rId1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28.png"/><Relationship Id="rId16" Type="http://schemas.openxmlformats.org/officeDocument/2006/relationships/image" Target="../media/image24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0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19" Type="http://schemas.openxmlformats.org/officeDocument/2006/relationships/image" Target="../media/image27.png"/><Relationship Id="rId4" Type="http://schemas.openxmlformats.org/officeDocument/2006/relationships/image" Target="../media/image120.png"/><Relationship Id="rId9" Type="http://schemas.openxmlformats.org/officeDocument/2006/relationships/image" Target="../media/image16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image" Target="../media/image31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4CF4-0CD4-5646-9525-994486EFE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Thinking about high dimensional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F7891-702F-544A-B6AE-B5EE8EF0C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for Single Cell Analysis</a:t>
            </a:r>
          </a:p>
          <a:p>
            <a:endParaRPr lang="en-US" dirty="0"/>
          </a:p>
          <a:p>
            <a:r>
              <a:rPr lang="en-US" dirty="0"/>
              <a:t>Day 1 – Morning session</a:t>
            </a:r>
          </a:p>
        </p:txBody>
      </p:sp>
    </p:spTree>
    <p:extLst>
      <p:ext uri="{BB962C8B-B14F-4D97-AF65-F5344CB8AC3E}">
        <p14:creationId xmlns:p14="http://schemas.microsoft.com/office/powerpoint/2010/main" val="190226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CB33D93-BE6C-3842-AC3F-ACDA648BCC03}"/>
              </a:ext>
            </a:extLst>
          </p:cNvPr>
          <p:cNvSpPr txBox="1"/>
          <p:nvPr/>
        </p:nvSpPr>
        <p:spPr>
          <a:xfrm>
            <a:off x="6678990" y="3993094"/>
            <a:ext cx="212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Myriad Pro" panose="020B0503030403020204" pitchFamily="34" charset="0"/>
              </a:rPr>
              <a:t>rows</a:t>
            </a:r>
          </a:p>
          <a:p>
            <a:pPr algn="l"/>
            <a:r>
              <a:rPr lang="en-US" dirty="0">
                <a:latin typeface="Myriad Pro" panose="020B0503030403020204" pitchFamily="34" charset="0"/>
              </a:rPr>
              <a:t>(observations)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4DFEF57-FC35-7542-B6C3-83BDB80BD22E}"/>
              </a:ext>
            </a:extLst>
          </p:cNvPr>
          <p:cNvSpPr/>
          <p:nvPr/>
        </p:nvSpPr>
        <p:spPr>
          <a:xfrm>
            <a:off x="6497649" y="2495589"/>
            <a:ext cx="160793" cy="3641343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9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67122"/>
            <a:ext cx="837932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if we have more than one observation?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2" y="2040417"/>
            <a:ext cx="2126567" cy="4288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915" y="390024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38A5E-D9A1-B64F-A621-CFD55E2DB0C2}"/>
              </a:ext>
            </a:extLst>
          </p:cNvPr>
          <p:cNvSpPr txBox="1"/>
          <p:nvPr/>
        </p:nvSpPr>
        <p:spPr>
          <a:xfrm>
            <a:off x="2181508" y="4656333"/>
            <a:ext cx="1085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4B77F4-9D94-A146-801C-047CC3FC0C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724131" y="4486385"/>
            <a:ext cx="430989" cy="16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769D582-1C02-CC44-8602-D0AD8FA6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8"/>
          <a:stretch/>
        </p:blipFill>
        <p:spPr>
          <a:xfrm>
            <a:off x="1193101" y="1783275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/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B6658-B0EF-3445-8501-651857129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34" y="2707413"/>
                <a:ext cx="664413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/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647D99-640F-F447-BFBA-59D1E964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00" y="2717839"/>
                <a:ext cx="6561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50929C-E2D7-8443-8C11-45B23299D65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851133" y="2430273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0F26D-D5D9-E54C-A23B-6DB46BC5C53C}"/>
              </a:ext>
            </a:extLst>
          </p:cNvPr>
          <p:cNvCxnSpPr>
            <a:cxnSpLocks/>
          </p:cNvCxnSpPr>
          <p:nvPr/>
        </p:nvCxnSpPr>
        <p:spPr>
          <a:xfrm flipH="1" flipV="1">
            <a:off x="2523744" y="2445061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/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D0E775-A7D7-374B-8B5A-247274498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" y="2003529"/>
                <a:ext cx="8647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48AFC3-D5CE-D144-8AD5-1D22EDB06F7E}"/>
              </a:ext>
            </a:extLst>
          </p:cNvPr>
          <p:cNvSpPr txBox="1"/>
          <p:nvPr/>
        </p:nvSpPr>
        <p:spPr>
          <a:xfrm>
            <a:off x="5050970" y="1251881"/>
            <a:ext cx="129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yriad Pro" panose="020B0503030403020204" pitchFamily="34" charset="0"/>
              </a:rPr>
              <a:t>columns (features)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946097A-7A0F-3A42-A523-DD15841C96DF}"/>
              </a:ext>
            </a:extLst>
          </p:cNvPr>
          <p:cNvSpPr/>
          <p:nvPr/>
        </p:nvSpPr>
        <p:spPr>
          <a:xfrm rot="16200000">
            <a:off x="5625561" y="1458633"/>
            <a:ext cx="160793" cy="1059629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/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61E754-AAEE-364B-9F88-B06926CF7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573" y="3900248"/>
                <a:ext cx="1286634" cy="707886"/>
              </a:xfrm>
              <a:prstGeom prst="rect">
                <a:avLst/>
              </a:prstGeom>
              <a:blipFill>
                <a:blip r:embed="rId7"/>
                <a:stretch>
                  <a:fillRect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27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74" y="2703719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42" y="4023128"/>
                <a:ext cx="1165512" cy="707886"/>
              </a:xfrm>
              <a:prstGeom prst="rect">
                <a:avLst/>
              </a:prstGeom>
              <a:blipFill>
                <a:blip r:embed="rId3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025" y="2217301"/>
                <a:ext cx="372025" cy="369332"/>
              </a:xfrm>
              <a:prstGeom prst="rect">
                <a:avLst/>
              </a:prstGeom>
              <a:blipFill>
                <a:blip r:embed="rId4"/>
                <a:stretch>
                  <a:fillRect l="-6452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92" y="2217301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6667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4468115" y="2563056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3732000" y="2581769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3105974" y="3046739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337" y="2689275"/>
                <a:ext cx="988989" cy="554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765633" y="2966371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/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row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column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202205-192F-FD40-9324-6DA2DCCC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542" y="3310219"/>
                <a:ext cx="2298578" cy="554191"/>
              </a:xfrm>
              <a:prstGeom prst="rect">
                <a:avLst/>
              </a:prstGeom>
              <a:blipFill>
                <a:blip r:embed="rId7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BB0E16E4-9432-9D4C-AA60-A2EF33476805}"/>
              </a:ext>
            </a:extLst>
          </p:cNvPr>
          <p:cNvSpPr txBox="1">
            <a:spLocks/>
          </p:cNvSpPr>
          <p:nvPr/>
        </p:nvSpPr>
        <p:spPr>
          <a:xfrm>
            <a:off x="444614" y="29038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4000" dirty="0"/>
              <a:t>How do we reference specific observations in a matrix?</a:t>
            </a:r>
          </a:p>
        </p:txBody>
      </p:sp>
    </p:spTree>
    <p:extLst>
      <p:ext uri="{BB962C8B-B14F-4D97-AF65-F5344CB8AC3E}">
        <p14:creationId xmlns:p14="http://schemas.microsoft.com/office/powerpoint/2010/main" val="203190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102" y="3199982"/>
                <a:ext cx="2191241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760398" y="3477078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05C6F44-443F-DF4C-AA64-2A399D0E3A14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14855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can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8" y="2185416"/>
                <a:ext cx="6437403" cy="400110"/>
              </a:xfrm>
              <a:prstGeom prst="rect">
                <a:avLst/>
              </a:prstGeom>
              <a:blipFill>
                <a:blip r:embed="rId2"/>
                <a:stretch>
                  <a:fillRect l="-591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CA9B99-47B5-9343-9D7E-B2879E0FB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882" y="3220914"/>
            <a:ext cx="1659659" cy="33467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/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C10F4E-83A0-2F44-A255-9614F794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40323"/>
                <a:ext cx="1165512" cy="707886"/>
              </a:xfrm>
              <a:prstGeom prst="rect">
                <a:avLst/>
              </a:prstGeom>
              <a:blipFill>
                <a:blip r:embed="rId4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/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ED23B6-4771-ED49-81FA-A7644CFA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33" y="2734496"/>
                <a:ext cx="372025" cy="369332"/>
              </a:xfrm>
              <a:prstGeom prst="rect">
                <a:avLst/>
              </a:prstGeom>
              <a:blipFill>
                <a:blip r:embed="rId5"/>
                <a:stretch>
                  <a:fillRect l="-10000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/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15083A-72F8-E343-929D-88A29D718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00" y="2734496"/>
                <a:ext cx="364908" cy="369332"/>
              </a:xfrm>
              <a:prstGeom prst="rect">
                <a:avLst/>
              </a:prstGeom>
              <a:blipFill>
                <a:blip r:embed="rId6"/>
                <a:stretch>
                  <a:fillRect l="-6667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8A4F58-1AD6-D640-8950-5863745E401B}"/>
              </a:ext>
            </a:extLst>
          </p:cNvPr>
          <p:cNvCxnSpPr>
            <a:cxnSpLocks/>
          </p:cNvCxnSpPr>
          <p:nvPr/>
        </p:nvCxnSpPr>
        <p:spPr>
          <a:xfrm flipH="1">
            <a:off x="3202023" y="3080251"/>
            <a:ext cx="185822" cy="21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A1E1F9-0049-A84F-80D1-96C30EF91D7D}"/>
              </a:ext>
            </a:extLst>
          </p:cNvPr>
          <p:cNvCxnSpPr>
            <a:cxnSpLocks/>
          </p:cNvCxnSpPr>
          <p:nvPr/>
        </p:nvCxnSpPr>
        <p:spPr>
          <a:xfrm>
            <a:off x="2465908" y="3098964"/>
            <a:ext cx="177039" cy="19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EEE27A-8C43-6147-8A5A-4FFB817C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410280" y="2980991"/>
            <a:ext cx="1659659" cy="646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D32943-D445-0940-ADB5-DE3FE1AE1B8C}"/>
              </a:ext>
            </a:extLst>
          </p:cNvPr>
          <p:cNvSpPr/>
          <p:nvPr/>
        </p:nvSpPr>
        <p:spPr>
          <a:xfrm>
            <a:off x="1839882" y="3563934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/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6752D4-FCC2-4F45-86EB-F3B7ECC24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45" y="3206470"/>
                <a:ext cx="1345240" cy="554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627BF66-B0D2-6A46-88F9-4C594A79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68"/>
          <a:stretch/>
        </p:blipFill>
        <p:spPr>
          <a:xfrm>
            <a:off x="6366558" y="5049400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/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 :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B458ED-F910-684A-BC28-758795BB8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537" y="5242758"/>
                <a:ext cx="1337226" cy="554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BEB0DB8F-FC3F-114D-915C-597BEFC4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371" b="1555"/>
          <a:stretch/>
        </p:blipFill>
        <p:spPr>
          <a:xfrm>
            <a:off x="6366558" y="5426176"/>
            <a:ext cx="1659659" cy="2702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83774F-3C95-CD43-B20E-02C3180F2391}"/>
              </a:ext>
            </a:extLst>
          </p:cNvPr>
          <p:cNvSpPr/>
          <p:nvPr/>
        </p:nvSpPr>
        <p:spPr>
          <a:xfrm>
            <a:off x="1868965" y="6219747"/>
            <a:ext cx="1547963" cy="3222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/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BD6D24E-A6E0-1B49-967C-846FE4ED0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73" y="3886199"/>
                <a:ext cx="1061124" cy="554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54407B-A4A7-854A-B859-96BE11326A0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499541" y="3483566"/>
            <a:ext cx="1559704" cy="2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DE879F-8DDE-5E4D-8F8C-24F03E5F7D9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847743" y="5519854"/>
            <a:ext cx="2175794" cy="62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/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C4793F-B7D9-DC44-8D48-6622CBBFD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92" y="3886200"/>
                <a:ext cx="1061123" cy="5541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/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D2356D-556F-5F4E-B4D1-20AEDBCDD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451" y="6024326"/>
                <a:ext cx="1061123" cy="5541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/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5C6417D-C00B-E34C-81D4-6F52368E6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70" y="6024327"/>
                <a:ext cx="1053109" cy="554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708945-6E84-784B-9CB2-BF94575DC46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068312" y="3627989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8C546-E95C-B541-A949-BF5F01C5A19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3642777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4756D3-675F-3A44-9344-77DF8E0BB0A9}"/>
              </a:ext>
            </a:extLst>
          </p:cNvPr>
          <p:cNvCxnSpPr>
            <a:cxnSpLocks/>
          </p:cNvCxnSpPr>
          <p:nvPr/>
        </p:nvCxnSpPr>
        <p:spPr>
          <a:xfrm flipV="1">
            <a:off x="7068312" y="5736411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D4A8BC-5D61-634B-82A8-1ADCE30784D0}"/>
              </a:ext>
            </a:extLst>
          </p:cNvPr>
          <p:cNvCxnSpPr>
            <a:cxnSpLocks/>
          </p:cNvCxnSpPr>
          <p:nvPr/>
        </p:nvCxnSpPr>
        <p:spPr>
          <a:xfrm flipH="1" flipV="1">
            <a:off x="7740923" y="5751199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11048C56-EF96-7E4F-88F9-4957BAA9F36D}"/>
              </a:ext>
            </a:extLst>
          </p:cNvPr>
          <p:cNvSpPr txBox="1">
            <a:spLocks/>
          </p:cNvSpPr>
          <p:nvPr/>
        </p:nvSpPr>
        <p:spPr>
          <a:xfrm>
            <a:off x="605979" y="67122"/>
            <a:ext cx="837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857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>
                <a:solidFill>
                  <a:schemeClr val="tx1"/>
                </a:solidFill>
                <a:latin typeface="Myriad Pro Semibold" charset="0"/>
                <a:ea typeface="Myriad Pro Semibold" charset="0"/>
                <a:cs typeface="Myriad Pro Semibold" charset="0"/>
              </a:defRPr>
            </a:lvl1pPr>
          </a:lstStyle>
          <a:p>
            <a:r>
              <a:rPr lang="en-US" sz="3200" dirty="0"/>
              <a:t>What if we have more than one observation?</a:t>
            </a:r>
          </a:p>
        </p:txBody>
      </p:sp>
    </p:spTree>
    <p:extLst>
      <p:ext uri="{BB962C8B-B14F-4D97-AF65-F5344CB8AC3E}">
        <p14:creationId xmlns:p14="http://schemas.microsoft.com/office/powerpoint/2010/main" val="202109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09838" y="2566851"/>
            <a:ext cx="4114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2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7DBFE-D7D6-B840-B3DF-8F564BAD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007" y="2810514"/>
            <a:ext cx="3796791" cy="3374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14798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A1F5BE-C1E7-7943-A879-5AF202CA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KrishnaswamyLab</a:t>
            </a:r>
            <a:r>
              <a:rPr lang="en-US" dirty="0"/>
              <a:t>/</a:t>
            </a:r>
            <a:r>
              <a:rPr lang="en-US" dirty="0" err="1"/>
              <a:t>scprep</a:t>
            </a:r>
            <a:endParaRPr lang="en-US" dirty="0"/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https://scprep.readthedocs.io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Modules</a:t>
            </a:r>
          </a:p>
          <a:p>
            <a:pPr lvl="1"/>
            <a:r>
              <a:rPr lang="en-US" dirty="0"/>
              <a:t>filter</a:t>
            </a:r>
          </a:p>
          <a:p>
            <a:pPr lvl="1"/>
            <a:r>
              <a:rPr lang="en-US" dirty="0" err="1"/>
              <a:t>io</a:t>
            </a:r>
            <a:endParaRPr lang="en-US" dirty="0"/>
          </a:p>
          <a:p>
            <a:pPr lvl="1"/>
            <a:r>
              <a:rPr lang="en-US" dirty="0"/>
              <a:t>measure</a:t>
            </a:r>
          </a:p>
          <a:p>
            <a:pPr lvl="1"/>
            <a:r>
              <a:rPr lang="en-US" dirty="0"/>
              <a:t>normalize</a:t>
            </a:r>
          </a:p>
          <a:p>
            <a:pPr lvl="1"/>
            <a:r>
              <a:rPr lang="en-US" b="1" dirty="0"/>
              <a:t>plot</a:t>
            </a:r>
          </a:p>
          <a:p>
            <a:pPr lvl="1"/>
            <a:r>
              <a:rPr lang="en-US" dirty="0"/>
              <a:t>reduce</a:t>
            </a:r>
          </a:p>
          <a:p>
            <a:pPr lvl="1"/>
            <a:r>
              <a:rPr lang="en-US" dirty="0"/>
              <a:t>run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stats</a:t>
            </a:r>
          </a:p>
          <a:p>
            <a:pPr lvl="1"/>
            <a:r>
              <a:rPr lang="en-US" dirty="0"/>
              <a:t>transform</a:t>
            </a:r>
          </a:p>
          <a:p>
            <a:pPr lvl="1"/>
            <a:r>
              <a:rPr lang="en-US" dirty="0" err="1"/>
              <a:t>utils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E258B4-8FA4-714C-9E29-2F0F0DCA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scprep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48B7E-D989-E448-BC6B-C2467E38D406}"/>
              </a:ext>
            </a:extLst>
          </p:cNvPr>
          <p:cNvSpPr txBox="1"/>
          <p:nvPr/>
        </p:nvSpPr>
        <p:spPr>
          <a:xfrm>
            <a:off x="3446374" y="2714372"/>
            <a:ext cx="320953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Plotting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jitter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marker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marker_plot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plot_gene_set_expression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plot_library_size</a:t>
            </a:r>
            <a:endParaRPr lang="en-US" sz="1900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rotate_scatter3d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latin typeface="Myriad Pro" panose="020B0503030403020204" pitchFamily="34" charset="0"/>
              </a:rPr>
              <a:t>scatter2d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scatter3d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Myriad Pro" panose="020B0503030403020204" pitchFamily="34" charset="0"/>
              </a:rPr>
              <a:t>scree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Myriad Pro" panose="020B0503030403020204" pitchFamily="34" charset="0"/>
              </a:rPr>
              <a:t>scree_plot</a:t>
            </a:r>
            <a:endParaRPr lang="en-US" sz="1900" dirty="0">
              <a:latin typeface="Myriad Pro" panose="020B0503030403020204" pitchFamily="34" charset="0"/>
            </a:endParaRPr>
          </a:p>
          <a:p>
            <a:pPr algn="l"/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62E45F3-C3DB-0640-A396-1E066BB45D1D}"/>
              </a:ext>
            </a:extLst>
          </p:cNvPr>
          <p:cNvSpPr/>
          <p:nvPr/>
        </p:nvSpPr>
        <p:spPr>
          <a:xfrm>
            <a:off x="3167406" y="2714372"/>
            <a:ext cx="278968" cy="387496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B128AE-EE24-184A-857F-981F0CD7BCE4}"/>
              </a:ext>
            </a:extLst>
          </p:cNvPr>
          <p:cNvCxnSpPr/>
          <p:nvPr/>
        </p:nvCxnSpPr>
        <p:spPr>
          <a:xfrm>
            <a:off x="1791093" y="4251489"/>
            <a:ext cx="1357460" cy="40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613012-CF98-2440-A694-427FBAD1329F}"/>
              </a:ext>
            </a:extLst>
          </p:cNvPr>
          <p:cNvSpPr txBox="1"/>
          <p:nvPr/>
        </p:nvSpPr>
        <p:spPr>
          <a:xfrm>
            <a:off x="4911365" y="5307291"/>
            <a:ext cx="308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= </a:t>
            </a:r>
            <a:r>
              <a:rPr lang="en-US" sz="2000" dirty="0">
                <a:latin typeface="Inconsolata" pitchFamily="49" charset="77"/>
              </a:rPr>
              <a:t>scprep.plot.scatter2d</a:t>
            </a:r>
          </a:p>
        </p:txBody>
      </p:sp>
    </p:spTree>
    <p:extLst>
      <p:ext uri="{BB962C8B-B14F-4D97-AF65-F5344CB8AC3E}">
        <p14:creationId xmlns:p14="http://schemas.microsoft.com/office/powerpoint/2010/main" val="1513698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Loading and plotting the UCI wine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D359D-F59A-BB44-A2AC-EE5629B8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9120" y="2669177"/>
            <a:ext cx="50292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7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67A49-8311-BC46-A8E6-5E349EE9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features differentiate groups within a dataset?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7B03A-FBDE-F846-BCEE-5EDA4A43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80" y="2431052"/>
            <a:ext cx="5029202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A9F2F-BF40-5045-9D1A-970906E5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88" y="1500192"/>
            <a:ext cx="36576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E63A58-E485-0A4E-A23D-74B59D81C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630" y="4114799"/>
            <a:ext cx="3793308" cy="28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56" y="2931497"/>
                <a:ext cx="4443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A1BE41-C3FD-6A4A-8A3A-ED1548CC04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24465" y="2073271"/>
            <a:ext cx="4660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5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5646-4180-1349-9A41-8AD7CE49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Introduction to Manifold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94E93-0569-6245-8531-E4E107018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09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95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25" y="1872759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6" y="3817595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2423999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58" y="3817595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190DB6-CE65-8448-A9C8-AA75BF229E71}"/>
              </a:ext>
            </a:extLst>
          </p:cNvPr>
          <p:cNvCxnSpPr/>
          <p:nvPr/>
        </p:nvCxnSpPr>
        <p:spPr>
          <a:xfrm flipH="1">
            <a:off x="1451600" y="2885664"/>
            <a:ext cx="746290" cy="1393596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/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𝑒𝑢𝑐𝑙𝑖𝑑𝑒𝑎𝑛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6054D3-79C9-834C-A180-6D4A3474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2644948"/>
                <a:ext cx="4517070" cy="466666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/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603EDC-BAFB-0348-85C4-547E82399F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3435375"/>
                <a:ext cx="4504182" cy="8438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3E2ACC-D66E-504B-876B-97CE937000F2}"/>
              </a:ext>
            </a:extLst>
          </p:cNvPr>
          <p:cNvSpPr txBox="1"/>
          <p:nvPr/>
        </p:nvSpPr>
        <p:spPr>
          <a:xfrm>
            <a:off x="5721336" y="2050641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/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40B63B-1EED-4140-A5B6-83F9C4522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4603021"/>
                <a:ext cx="3370731" cy="539571"/>
              </a:xfrm>
              <a:prstGeom prst="rect">
                <a:avLst/>
              </a:prstGeom>
              <a:blipFill>
                <a:blip r:embed="rId9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/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.24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F405C1-153F-7E42-B0ED-981493ACF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62" y="5452512"/>
                <a:ext cx="113736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/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2.24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2951A9-D09B-8443-9343-0A0933382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19" y="3306078"/>
                <a:ext cx="753732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77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1A5BEF25-15E2-C446-B749-42180C9E7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34"/>
          <a:stretch/>
        </p:blipFill>
        <p:spPr>
          <a:xfrm>
            <a:off x="2297730" y="1757591"/>
            <a:ext cx="4548540" cy="4496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750" y="3848013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39" y="2454417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472" y="384801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049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2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51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915EF-ED7E-3147-9296-668B9971B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3000" contrast="-39000"/>
                    </a14:imgEffect>
                  </a14:imgLayer>
                </a14:imgProps>
              </a:ext>
            </a:extLst>
          </a:blip>
          <a:srcRect t="56991" r="58693" b="10456"/>
          <a:stretch/>
        </p:blipFill>
        <p:spPr>
          <a:xfrm>
            <a:off x="2819400" y="2100944"/>
            <a:ext cx="3646714" cy="3592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4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917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96331" y="1825624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2" y="377046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131" y="2376865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64" y="3770461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70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226FD7-FD54-6C40-8097-41039543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0662" y="1858281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3" y="380311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462" y="2409522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95" y="3803118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F80AAA-FEE5-8F47-9F54-100D7CCDBAB6}"/>
              </a:ext>
            </a:extLst>
          </p:cNvPr>
          <p:cNvCxnSpPr/>
          <p:nvPr/>
        </p:nvCxnSpPr>
        <p:spPr>
          <a:xfrm>
            <a:off x="2104227" y="2892959"/>
            <a:ext cx="0" cy="139359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9E6F83-7B41-2445-916F-163D571AC0F9}"/>
              </a:ext>
            </a:extLst>
          </p:cNvPr>
          <p:cNvCxnSpPr/>
          <p:nvPr/>
        </p:nvCxnSpPr>
        <p:spPr>
          <a:xfrm flipH="1">
            <a:off x="1347051" y="4297441"/>
            <a:ext cx="74629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/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𝑚𝑎𝑛h𝑎𝑡𝑡𝑎𝑛</m:t>
                          </m:r>
                        </m:sub>
                      </m:sSub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0F050-2C9B-B441-95F9-A8D15687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65" y="2712403"/>
                <a:ext cx="4701415" cy="477888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/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|+|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4FE1AF-0C34-FF4A-AA3C-560E4AE2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610878"/>
                <a:ext cx="4139851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FA9BC8-38B0-B64D-B652-F492C10F0264}"/>
              </a:ext>
            </a:extLst>
          </p:cNvPr>
          <p:cNvSpPr txBox="1"/>
          <p:nvPr/>
        </p:nvSpPr>
        <p:spPr>
          <a:xfrm>
            <a:off x="5721336" y="2050641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Myriad Pro" panose="020B0503030403020204" pitchFamily="34" charset="0"/>
              </a:rPr>
              <a:t>Manhattan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/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AB1D95-5E3F-B94C-996B-6F8535D6A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98" y="5445017"/>
                <a:ext cx="73821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/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=|1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2|+|2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4|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19EFEB-546D-794D-922D-C6D89723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36059"/>
                <a:ext cx="2804614" cy="461665"/>
              </a:xfrm>
              <a:prstGeom prst="rect">
                <a:avLst/>
              </a:prstGeom>
              <a:blipFill>
                <a:blip r:embed="rId10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849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1BA13D-F4C8-DE4F-ABC6-51F3887FE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20" y="2062357"/>
            <a:ext cx="8307960" cy="395617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How far away is each point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6CBA0D-C22C-1C4D-8775-8ECDFB90F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325" y="432028"/>
                <a:ext cx="8515350" cy="1325563"/>
              </a:xfrm>
              <a:blipFill>
                <a:blip r:embed="rId3"/>
                <a:stretch>
                  <a:fillRect l="-2683" r="-1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/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22E53C5-6CE6-5143-92E5-F9D6C7EEB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06" y="4307788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/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1E2BB-E84F-1B41-939B-B841E0CAA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54" y="259704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/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F9AD6A-1950-8C42-89AD-49EBEBF4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776" y="3846123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/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D9A9102-02DA-5C4A-8639-BE7AACF5D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22" y="4307788"/>
                <a:ext cx="59176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/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06F77F-180B-3849-ABEF-B5C85DDB0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270" y="2597048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/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991A62E-D8E9-3A49-A511-E87E1C13E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92" y="3846123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532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Calculating distances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3DD2B-824E-4342-A364-7BC92A930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7243"/>
          <a:stretch/>
        </p:blipFill>
        <p:spPr>
          <a:xfrm>
            <a:off x="439838" y="2528894"/>
            <a:ext cx="3940919" cy="3797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4D432-2309-5C49-A6E7-C46EEE51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84" b="79753"/>
          <a:stretch/>
        </p:blipFill>
        <p:spPr>
          <a:xfrm>
            <a:off x="4224204" y="2777348"/>
            <a:ext cx="695591" cy="1113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FD48F-04F3-0F4D-9D7C-8C5F896A9805}"/>
              </a:ext>
            </a:extLst>
          </p:cNvPr>
          <p:cNvSpPr txBox="1"/>
          <p:nvPr/>
        </p:nvSpPr>
        <p:spPr>
          <a:xfrm>
            <a:off x="4272605" y="252889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Myriad Pro" panose="020B0503030403020204" pitchFamily="34" charset="0"/>
              </a:rPr>
              <a:t>Dist</a:t>
            </a:r>
            <a:endParaRPr lang="en-US" sz="20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98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322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Exercise!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14F30A-8D68-9B40-BA30-EAEDC8DFF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661083"/>
            <a:ext cx="7886700" cy="544550"/>
          </a:xfrm>
        </p:spPr>
        <p:txBody>
          <a:bodyPr>
            <a:normAutofit/>
          </a:bodyPr>
          <a:lstStyle/>
          <a:p>
            <a:r>
              <a:rPr lang="en-US" sz="3200" dirty="0"/>
              <a:t>Calculating distances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D3DD2B-824E-4342-A364-7BC92A930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7243"/>
          <a:stretch/>
        </p:blipFill>
        <p:spPr>
          <a:xfrm>
            <a:off x="439838" y="2528894"/>
            <a:ext cx="3940919" cy="3797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4D432-2309-5C49-A6E7-C46EEE519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84" b="79753"/>
          <a:stretch/>
        </p:blipFill>
        <p:spPr>
          <a:xfrm>
            <a:off x="4218754" y="2728949"/>
            <a:ext cx="985395" cy="157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FD48F-04F3-0F4D-9D7C-8C5F896A9805}"/>
              </a:ext>
            </a:extLst>
          </p:cNvPr>
          <p:cNvSpPr txBox="1"/>
          <p:nvPr/>
        </p:nvSpPr>
        <p:spPr>
          <a:xfrm>
            <a:off x="4272605" y="252889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Myriad Pro" panose="020B0503030403020204" pitchFamily="34" charset="0"/>
              </a:rPr>
              <a:t>Dist</a:t>
            </a:r>
            <a:endParaRPr lang="en-US" sz="20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462B6-4426-8E43-BA7E-2AC63FD9CBD4}"/>
              </a:ext>
            </a:extLst>
          </p:cNvPr>
          <p:cNvSpPr txBox="1"/>
          <p:nvPr/>
        </p:nvSpPr>
        <p:spPr>
          <a:xfrm>
            <a:off x="5534246" y="1796345"/>
            <a:ext cx="33682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Distance defines </a:t>
            </a:r>
            <a:r>
              <a:rPr lang="en-US" sz="2400" b="1" dirty="0">
                <a:latin typeface="Myriad Pro" panose="020B0503030403020204" pitchFamily="34" charset="0"/>
              </a:rPr>
              <a:t>structure</a:t>
            </a:r>
            <a:r>
              <a:rPr lang="en-US" sz="2400" dirty="0">
                <a:latin typeface="Myriad Pro" panose="020B0503030403020204" pitchFamily="34" charset="0"/>
              </a:rPr>
              <a:t> in a dataset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</a:t>
            </a:r>
            <a:r>
              <a:rPr lang="en-US" sz="2400" b="1" dirty="0">
                <a:latin typeface="Myriad Pro" panose="020B0503030403020204" pitchFamily="34" charset="0"/>
              </a:rPr>
              <a:t>different</a:t>
            </a:r>
            <a:r>
              <a:rPr lang="en-US" sz="2400" dirty="0">
                <a:latin typeface="Myriad Pro" panose="020B0503030403020204" pitchFamily="34" charset="0"/>
              </a:rPr>
              <a:t> are two data points?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How many </a:t>
            </a:r>
            <a:r>
              <a:rPr lang="en-US" sz="2400" b="1" dirty="0">
                <a:latin typeface="Myriad Pro" panose="020B0503030403020204" pitchFamily="34" charset="0"/>
              </a:rPr>
              <a:t>types </a:t>
            </a:r>
            <a:r>
              <a:rPr lang="en-US" sz="2400" dirty="0">
                <a:latin typeface="Myriad Pro" panose="020B0503030403020204" pitchFamily="34" charset="0"/>
              </a:rPr>
              <a:t>exist in my dataset?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types are </a:t>
            </a:r>
            <a:r>
              <a:rPr lang="en-US" sz="2400" b="1" dirty="0">
                <a:latin typeface="Myriad Pro" panose="020B0503030403020204" pitchFamily="34" charset="0"/>
              </a:rPr>
              <a:t>closest</a:t>
            </a:r>
            <a:r>
              <a:rPr lang="en-US" sz="2400" dirty="0">
                <a:latin typeface="Myriad Pro" panose="020B0503030403020204" pitchFamily="34" charset="0"/>
              </a:rPr>
              <a:t> to each other?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Myriad Pro" panose="020B0503030403020204" pitchFamily="34" charset="0"/>
              </a:rPr>
              <a:t>Which </a:t>
            </a:r>
            <a:r>
              <a:rPr lang="en-US" sz="2400" b="1" dirty="0">
                <a:latin typeface="Myriad Pro" panose="020B0503030403020204" pitchFamily="34" charset="0"/>
              </a:rPr>
              <a:t>features</a:t>
            </a:r>
            <a:r>
              <a:rPr lang="en-US" sz="2400" dirty="0">
                <a:latin typeface="Myriad Pro" panose="020B0503030403020204" pitchFamily="34" charset="0"/>
              </a:rPr>
              <a:t> vary between dissimilar groups of data?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881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2BCC4-A274-5C4D-A380-11378CDE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30" y="1860753"/>
            <a:ext cx="5427860" cy="3382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manifold?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91790-1A72-E742-A631-018BA1C18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056" y="2315183"/>
            <a:ext cx="3886200" cy="3861780"/>
          </a:xfrm>
        </p:spPr>
        <p:txBody>
          <a:bodyPr>
            <a:normAutofit/>
          </a:bodyPr>
          <a:lstStyle/>
          <a:p>
            <a:r>
              <a:rPr lang="en-US" sz="2800" dirty="0"/>
              <a:t>Locally smooth</a:t>
            </a:r>
          </a:p>
          <a:p>
            <a:endParaRPr lang="en-US" sz="2800" dirty="0"/>
          </a:p>
          <a:p>
            <a:r>
              <a:rPr lang="en-US" sz="2800" dirty="0"/>
              <a:t>Locally Euclidean</a:t>
            </a:r>
          </a:p>
          <a:p>
            <a:endParaRPr lang="en-US" sz="2800" dirty="0"/>
          </a:p>
          <a:p>
            <a:r>
              <a:rPr lang="en-US" sz="2800" dirty="0"/>
              <a:t>Generally, lower dimensional than the ambient space (i.e. a subspace)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/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Surface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6AC8FF-47D3-0F4C-9B53-CF65000EE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56" y="1915073"/>
                <a:ext cx="1599540" cy="400110"/>
              </a:xfrm>
              <a:prstGeom prst="rect">
                <a:avLst/>
              </a:prstGeom>
              <a:blipFill>
                <a:blip r:embed="rId4"/>
                <a:stretch>
                  <a:fillRect l="-31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/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>
                    <a:latin typeface="Myriad Pro" panose="020B0503030403020204" pitchFamily="34" charset="0"/>
                  </a:rPr>
                  <a:t>Local view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C53C91-A74D-664D-87FA-8A88D86F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597" y="1915073"/>
                <a:ext cx="1923347" cy="400110"/>
              </a:xfrm>
              <a:prstGeom prst="rect">
                <a:avLst/>
              </a:prstGeom>
              <a:blipFill>
                <a:blip r:embed="rId5"/>
                <a:stretch>
                  <a:fillRect l="-328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829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278572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48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9B93-E558-7A4B-AE4A-B2748A69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manifolds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59A20-423A-214A-B34D-0F70A9A2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82" y="1690692"/>
            <a:ext cx="1397000" cy="21209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3E4A40E-C84E-6F4C-8A8B-742BB83E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3" y="1850189"/>
            <a:ext cx="1582709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98AB530-753A-B042-BDD4-01A639AA8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" y="4079595"/>
            <a:ext cx="1797582" cy="17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obiusStrip">
            <a:extLst>
              <a:ext uri="{FF2B5EF4-FFF2-40B4-BE49-F238E27FC236}">
                <a16:creationId xmlns:a16="http://schemas.microsoft.com/office/drawing/2014/main" id="{9ED1D10F-9CF7-2640-BF2C-E5A35B35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53" y="3998912"/>
            <a:ext cx="2240365" cy="16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39D11-585D-A44B-9E43-EA3B5399C0DC}"/>
              </a:ext>
            </a:extLst>
          </p:cNvPr>
          <p:cNvSpPr txBox="1"/>
          <p:nvPr/>
        </p:nvSpPr>
        <p:spPr>
          <a:xfrm>
            <a:off x="56518" y="6539939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Myriad Pro" panose="020B0503030403020204" pitchFamily="34" charset="0"/>
              </a:rPr>
              <a:t>Wolfram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098395D-AAE2-0248-8B05-2DD1126C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39" y="2326520"/>
            <a:ext cx="3801102" cy="299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84EF2-7748-5F48-A034-65254149E433}"/>
              </a:ext>
            </a:extLst>
          </p:cNvPr>
          <p:cNvSpPr txBox="1"/>
          <p:nvPr/>
        </p:nvSpPr>
        <p:spPr>
          <a:xfrm>
            <a:off x="5379090" y="1864855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Waddington’s 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AB2D7-0EB7-5B41-8C3A-482100BD7CB4}"/>
              </a:ext>
            </a:extLst>
          </p:cNvPr>
          <p:cNvSpPr txBox="1"/>
          <p:nvPr/>
        </p:nvSpPr>
        <p:spPr>
          <a:xfrm>
            <a:off x="8103217" y="6539939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>
                <a:latin typeface="Myriad Pro" panose="020B0503030403020204" pitchFamily="34" charset="0"/>
              </a:rPr>
              <a:t>ptglab.com</a:t>
            </a:r>
            <a:endParaRPr lang="en-US" sz="1200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EBC0E-938C-D543-A51E-6B86898E1D87}"/>
              </a:ext>
            </a:extLst>
          </p:cNvPr>
          <p:cNvSpPr txBox="1"/>
          <p:nvPr/>
        </p:nvSpPr>
        <p:spPr>
          <a:xfrm>
            <a:off x="5154639" y="5497172"/>
            <a:ext cx="3801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Smooth transitions between states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yriad Pro" panose="020B0503030403020204" pitchFamily="34" charset="0"/>
              </a:rPr>
              <a:t>Small changes in gene expression are linear</a:t>
            </a:r>
          </a:p>
        </p:txBody>
      </p:sp>
    </p:spTree>
    <p:extLst>
      <p:ext uri="{BB962C8B-B14F-4D97-AF65-F5344CB8AC3E}">
        <p14:creationId xmlns:p14="http://schemas.microsoft.com/office/powerpoint/2010/main" val="1955414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F00AEA-4B5F-8B4C-8200-C459CEB08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5567" y="0"/>
            <a:ext cx="7068433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F5F61-5A75-FD46-987B-E6737E39BA3A}"/>
              </a:ext>
            </a:extLst>
          </p:cNvPr>
          <p:cNvSpPr txBox="1"/>
          <p:nvPr/>
        </p:nvSpPr>
        <p:spPr>
          <a:xfrm>
            <a:off x="261257" y="2551837"/>
            <a:ext cx="148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Myriad Pro" panose="020B0503030403020204" pitchFamily="34" charset="0"/>
              </a:rPr>
              <a:t>NHV</a:t>
            </a:r>
          </a:p>
          <a:p>
            <a:pPr algn="ctr"/>
            <a:endParaRPr lang="en-US" sz="3600" b="1" dirty="0">
              <a:latin typeface="Myriad Pro" panose="020B0503030403020204" pitchFamily="34" charset="0"/>
            </a:endParaRPr>
          </a:p>
          <a:p>
            <a:pPr algn="ctr"/>
            <a:r>
              <a:rPr lang="en-US" sz="3600" b="1" dirty="0">
                <a:latin typeface="Myriad Pro" panose="020B0503030403020204" pitchFamily="34" charset="0"/>
              </a:rPr>
              <a:t>MEX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276483E-D108-1D44-B5BB-0C5B4A549D13}"/>
              </a:ext>
            </a:extLst>
          </p:cNvPr>
          <p:cNvSpPr/>
          <p:nvPr/>
        </p:nvSpPr>
        <p:spPr>
          <a:xfrm>
            <a:off x="896587" y="3256808"/>
            <a:ext cx="213756" cy="344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1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191775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4015589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</p:spTree>
    <p:extLst>
      <p:ext uri="{BB962C8B-B14F-4D97-AF65-F5344CB8AC3E}">
        <p14:creationId xmlns:p14="http://schemas.microsoft.com/office/powerpoint/2010/main" val="1337390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F1A-D153-4341-A3CF-930D74D4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NHV -&gt; MEX?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D0381-2B01-504E-9ECF-4A03FE933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04747" y="1421863"/>
            <a:ext cx="5334506" cy="53345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868DF-7D06-CC4A-8DD5-6F521CA7814A}"/>
              </a:ext>
            </a:extLst>
          </p:cNvPr>
          <p:cNvSpPr txBox="1"/>
          <p:nvPr/>
        </p:nvSpPr>
        <p:spPr>
          <a:xfrm>
            <a:off x="3481797" y="3704886"/>
            <a:ext cx="218040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Euclidean distance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AA142-5EF3-3243-9E40-91F705783584}"/>
              </a:ext>
            </a:extLst>
          </p:cNvPr>
          <p:cNvSpPr txBox="1"/>
          <p:nvPr/>
        </p:nvSpPr>
        <p:spPr>
          <a:xfrm>
            <a:off x="5997387" y="3028890"/>
            <a:ext cx="2092239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Manifold distance</a:t>
            </a:r>
          </a:p>
        </p:txBody>
      </p:sp>
    </p:spTree>
    <p:extLst>
      <p:ext uri="{BB962C8B-B14F-4D97-AF65-F5344CB8AC3E}">
        <p14:creationId xmlns:p14="http://schemas.microsoft.com/office/powerpoint/2010/main" val="379038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5F562-FE81-7741-AB79-CDB616FE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2065" y="1920871"/>
            <a:ext cx="46609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two-dimensional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683170" cy="369332"/>
              </a:xfrm>
              <a:prstGeom prst="rect">
                <a:avLst/>
              </a:prstGeom>
              <a:blipFill>
                <a:blip r:embed="rId3"/>
                <a:stretch>
                  <a:fillRect t="-6667" r="-94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9" y="2340429"/>
                <a:ext cx="1061188" cy="369332"/>
              </a:xfrm>
              <a:prstGeom prst="rect">
                <a:avLst/>
              </a:prstGeom>
              <a:blipFill>
                <a:blip r:embed="rId4"/>
                <a:stretch>
                  <a:fillRect l="-4819" t="-3333" r="-120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83" y="2804887"/>
                <a:ext cx="1419619" cy="369332"/>
              </a:xfrm>
              <a:prstGeom prst="rect">
                <a:avLst/>
              </a:prstGeom>
              <a:blipFill>
                <a:blip r:embed="rId5"/>
                <a:stretch>
                  <a:fillRect l="-3571" r="-625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15" y="3447117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68" y="3447116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478727" y="3174219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924876" y="3173998"/>
            <a:ext cx="228943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74" y="2931497"/>
                <a:ext cx="59176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F38C3EE-54F2-C646-BE9F-D563959151E6}"/>
              </a:ext>
            </a:extLst>
          </p:cNvPr>
          <p:cNvSpPr txBox="1"/>
          <p:nvPr/>
        </p:nvSpPr>
        <p:spPr>
          <a:xfrm>
            <a:off x="126673" y="178581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vector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7D4AEB-1176-A942-8A5D-BD6C491DADDF}"/>
              </a:ext>
            </a:extLst>
          </p:cNvPr>
          <p:cNvCxnSpPr>
            <a:cxnSpLocks/>
          </p:cNvCxnSpPr>
          <p:nvPr/>
        </p:nvCxnSpPr>
        <p:spPr>
          <a:xfrm>
            <a:off x="529808" y="2140208"/>
            <a:ext cx="27486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F0CD4E-2091-6147-A1B2-307009D0846A}"/>
              </a:ext>
            </a:extLst>
          </p:cNvPr>
          <p:cNvSpPr txBox="1"/>
          <p:nvPr/>
        </p:nvSpPr>
        <p:spPr>
          <a:xfrm>
            <a:off x="1257076" y="1785818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coordinate space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39F268-8543-4E47-ADE7-172108A9143D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1676194" y="2185928"/>
            <a:ext cx="589332" cy="16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33CE1D-3ABA-9741-9F25-6F76F069ADDC}"/>
              </a:ext>
            </a:extLst>
          </p:cNvPr>
          <p:cNvSpPr txBox="1"/>
          <p:nvPr/>
        </p:nvSpPr>
        <p:spPr>
          <a:xfrm>
            <a:off x="1151050" y="3797179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/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:,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BBE502-FCA6-2042-9BE6-CC07C71CF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104" y="5586481"/>
                <a:ext cx="744050" cy="396519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/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392B6B-47DF-0440-BCDB-882E1952C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265" y="4543063"/>
                <a:ext cx="591764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146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76939" y="1694678"/>
            <a:ext cx="4990121" cy="4606265"/>
          </a:xfrm>
        </p:spPr>
      </p:pic>
    </p:spTree>
    <p:extLst>
      <p:ext uri="{BB962C8B-B14F-4D97-AF65-F5344CB8AC3E}">
        <p14:creationId xmlns:p14="http://schemas.microsoft.com/office/powerpoint/2010/main" val="2396456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77F44-BA4A-174A-A40F-05D5E65E95E9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2</a:t>
            </a:r>
          </a:p>
        </p:txBody>
      </p:sp>
    </p:spTree>
    <p:extLst>
      <p:ext uri="{BB962C8B-B14F-4D97-AF65-F5344CB8AC3E}">
        <p14:creationId xmlns:p14="http://schemas.microsoft.com/office/powerpoint/2010/main" val="1389774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AED07A-78FC-5143-B246-367C09027F63}"/>
              </a:ext>
            </a:extLst>
          </p:cNvPr>
          <p:cNvSpPr txBox="1"/>
          <p:nvPr/>
        </p:nvSpPr>
        <p:spPr>
          <a:xfrm>
            <a:off x="3347145" y="1543815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4</a:t>
            </a:r>
          </a:p>
        </p:txBody>
      </p:sp>
    </p:spTree>
    <p:extLst>
      <p:ext uri="{BB962C8B-B14F-4D97-AF65-F5344CB8AC3E}">
        <p14:creationId xmlns:p14="http://schemas.microsoft.com/office/powerpoint/2010/main" val="1225018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472" y="1543815"/>
            <a:ext cx="4949056" cy="49490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AE47D-270D-034C-B876-ED611E483F5E}"/>
              </a:ext>
            </a:extLst>
          </p:cNvPr>
          <p:cNvSpPr txBox="1"/>
          <p:nvPr/>
        </p:nvSpPr>
        <p:spPr>
          <a:xfrm>
            <a:off x="3162800" y="1543815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Myriad Pro" panose="020B0503030403020204" pitchFamily="34" charset="0"/>
              </a:rPr>
              <a:t># segments = 100</a:t>
            </a:r>
          </a:p>
        </p:txBody>
      </p:sp>
    </p:spTree>
    <p:extLst>
      <p:ext uri="{BB962C8B-B14F-4D97-AF65-F5344CB8AC3E}">
        <p14:creationId xmlns:p14="http://schemas.microsoft.com/office/powerpoint/2010/main" val="3248834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yriad Pro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</p:spTree>
    <p:extLst>
      <p:ext uri="{BB962C8B-B14F-4D97-AF65-F5344CB8AC3E}">
        <p14:creationId xmlns:p14="http://schemas.microsoft.com/office/powerpoint/2010/main" val="2947354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187B-2E4F-C747-958C-CABCC8E8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circle locally Euclidean?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BF945-8C11-3E40-BBE7-31FCB0BC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3397" y="1312321"/>
            <a:ext cx="4949056" cy="4949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A30F8-55FA-EA4D-9E3B-2A58A9DFF2CA}"/>
              </a:ext>
            </a:extLst>
          </p:cNvPr>
          <p:cNvSpPr txBox="1"/>
          <p:nvPr/>
        </p:nvSpPr>
        <p:spPr>
          <a:xfrm>
            <a:off x="4732865" y="1997177"/>
            <a:ext cx="43252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Myriad Pro Semibold" panose="020B0503030403020204" pitchFamily="34" charset="0"/>
              </a:rPr>
              <a:t>Key Insight: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Manifolds are </a:t>
            </a:r>
            <a:r>
              <a:rPr lang="en-US" sz="2400" b="1" dirty="0">
                <a:latin typeface="Myriad Pro" panose="020B0503030403020204" pitchFamily="34" charset="0"/>
              </a:rPr>
              <a:t>locally</a:t>
            </a:r>
            <a:r>
              <a:rPr lang="en-US" sz="2400" dirty="0">
                <a:latin typeface="Myriad Pro" panose="020B0503030403020204" pitchFamily="34" charset="0"/>
              </a:rPr>
              <a:t> Euclidean, </a:t>
            </a:r>
          </a:p>
          <a:p>
            <a:pPr algn="ctr"/>
            <a:r>
              <a:rPr lang="en-US" sz="2400" dirty="0">
                <a:latin typeface="Myriad Pro" panose="020B0503030403020204" pitchFamily="34" charset="0"/>
              </a:rPr>
              <a:t>but not </a:t>
            </a:r>
            <a:r>
              <a:rPr lang="en-US" sz="2400" b="1" dirty="0">
                <a:latin typeface="Myriad Pro" panose="020B0503030403020204" pitchFamily="34" charset="0"/>
              </a:rPr>
              <a:t>globally</a:t>
            </a:r>
            <a:r>
              <a:rPr lang="en-US" sz="2400" dirty="0">
                <a:latin typeface="Myriad Pro" panose="020B0503030403020204" pitchFamily="34" charset="0"/>
              </a:rPr>
              <a:t> Euclidean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5C6A2-3051-5341-9C3A-0DE8ADFF52AA}"/>
              </a:ext>
            </a:extLst>
          </p:cNvPr>
          <p:cNvSpPr txBox="1"/>
          <p:nvPr/>
        </p:nvSpPr>
        <p:spPr>
          <a:xfrm>
            <a:off x="4959874" y="3660495"/>
            <a:ext cx="3848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How do we define local versus global when we only have a collection of points?</a:t>
            </a:r>
          </a:p>
        </p:txBody>
      </p:sp>
    </p:spTree>
    <p:extLst>
      <p:ext uri="{BB962C8B-B14F-4D97-AF65-F5344CB8AC3E}">
        <p14:creationId xmlns:p14="http://schemas.microsoft.com/office/powerpoint/2010/main" val="2322112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</p:spPr>
            <p:txBody>
              <a:bodyPr/>
              <a:lstStyle/>
              <a:p>
                <a:pPr algn="ctr"/>
                <a:r>
                  <a:rPr lang="en-US" dirty="0"/>
                  <a:t>The swiss roll is a plane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/>
                  <a:t>) embedded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27666D-CC86-C74A-97DE-6ED4A06A4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9"/>
                <a:ext cx="7886700" cy="1325563"/>
              </a:xfrm>
              <a:blipFill>
                <a:blip r:embed="rId2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53B4C-8A49-F64B-96A1-C1F9332F6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081" y="2141533"/>
            <a:ext cx="4351338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CC8531CD-6D6D-4B44-A414-02CF3EA2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5581" y="2141533"/>
            <a:ext cx="43513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FE0DD-DB4B-8C4C-BD7A-31D28EE5CB76}"/>
              </a:ext>
            </a:extLst>
          </p:cNvPr>
          <p:cNvSpPr txBox="1"/>
          <p:nvPr/>
        </p:nvSpPr>
        <p:spPr>
          <a:xfrm>
            <a:off x="1404851" y="20168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True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A9740-73DA-3546-ACA1-4DBE27F7A174}"/>
              </a:ext>
            </a:extLst>
          </p:cNvPr>
          <p:cNvSpPr txBox="1"/>
          <p:nvPr/>
        </p:nvSpPr>
        <p:spPr>
          <a:xfrm>
            <a:off x="4962677" y="2016841"/>
            <a:ext cx="385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Data sampled from manifold</a:t>
            </a:r>
          </a:p>
        </p:txBody>
      </p:sp>
    </p:spTree>
    <p:extLst>
      <p:ext uri="{BB962C8B-B14F-4D97-AF65-F5344CB8AC3E}">
        <p14:creationId xmlns:p14="http://schemas.microsoft.com/office/powerpoint/2010/main" val="3153290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96331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4648368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4633993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2D20FD-453F-9843-BD31-2D1869455569}"/>
              </a:ext>
            </a:extLst>
          </p:cNvPr>
          <p:cNvCxnSpPr>
            <a:cxnSpLocks/>
            <a:stCxn id="10" idx="1"/>
            <a:endCxn id="11" idx="6"/>
          </p:cNvCxnSpPr>
          <p:nvPr/>
        </p:nvCxnSpPr>
        <p:spPr>
          <a:xfrm flipH="1">
            <a:off x="4530547" y="3385961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4822556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137C90-64C7-5346-9891-7F4C36EFC80D}"/>
              </a:ext>
            </a:extLst>
          </p:cNvPr>
          <p:cNvSpPr/>
          <p:nvPr/>
        </p:nvSpPr>
        <p:spPr>
          <a:xfrm>
            <a:off x="4432391" y="3659971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4822556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556" y="3098341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4185587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587" y="2754938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175DF-E21F-614F-BE82-35DA47A3055A}"/>
                  </a:ext>
                </a:extLst>
              </p:cNvPr>
              <p:cNvSpPr/>
              <p:nvPr/>
            </p:nvSpPr>
            <p:spPr>
              <a:xfrm>
                <a:off x="4067010" y="3574381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175DF-E21F-614F-BE82-35DA47A30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10" y="3574381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134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394D05-8931-F048-BAFB-8F2C48A6F302}"/>
              </a:ext>
            </a:extLst>
          </p:cNvPr>
          <p:cNvCxnSpPr>
            <a:stCxn id="9" idx="1"/>
            <a:endCxn id="10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51D6154-D176-B147-BBAC-540D4694FAB5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7EE865-A7A6-9B43-83F6-DB85E6A8B6E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7712D1-6144-B843-9BAF-02B8F845C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B95908-0D1C-DC4A-AFD9-3EB342218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019886E-8BD2-6642-B1A7-09B925B7E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92024D-077D-004D-A9D9-F11D5D27A1E8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81A354B-9FBC-D547-8FA1-DBE66A433839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8A4BD8-9BDD-D246-8E4F-8E56A06B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7">
            <a:extLst>
              <a:ext uri="{FF2B5EF4-FFF2-40B4-BE49-F238E27FC236}">
                <a16:creationId xmlns:a16="http://schemas.microsoft.com/office/drawing/2014/main" id="{CEB65909-87B2-E845-B304-E9FC68D93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339527" y="1950316"/>
            <a:ext cx="4351338" cy="4351338"/>
          </a:xfr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A6D6DB-B57C-DF4C-8CA7-9F4F2B62E126}"/>
              </a:ext>
            </a:extLst>
          </p:cNvPr>
          <p:cNvCxnSpPr>
            <a:stCxn id="29" idx="1"/>
            <a:endCxn id="31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3161664-50EB-2842-BE5B-A2C13C8D336B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1DBCF2-FA57-BD4D-B42A-AA0EE2650BFF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A0BA003-D33E-B24F-B484-EEF7BFEF2C7D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A0BA003-D33E-B24F-B484-EEF7BFEF2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D7FA16-33E5-CE4B-914C-F629CE2FF4CA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D7FA16-33E5-CE4B-914C-F629CE2FF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92DCF5-72B3-D44B-82C8-5209796DE0B5}"/>
              </a:ext>
            </a:extLst>
          </p:cNvPr>
          <p:cNvCxnSpPr>
            <a:cxnSpLocks/>
            <a:endCxn id="16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247B731-0BBF-A14D-86CA-5AA1A03346BB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F811DF-076E-1F4C-BAF7-9093D0D8FA28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F811DF-076E-1F4C-BAF7-9093D0D8F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1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7872" y="1736205"/>
            <a:ext cx="5407477" cy="4506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three-dimensional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828147" cy="369332"/>
              </a:xfrm>
              <a:prstGeom prst="rect">
                <a:avLst/>
              </a:prstGeom>
              <a:blipFill>
                <a:blip r:embed="rId3"/>
                <a:stretch>
                  <a:fillRect t="-6667" r="-44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56" y="3753855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E71608-94A3-4140-9C8D-28E34AA4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E1F48A-BFF4-0346-A9D7-61323578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6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0B759D-3BBB-7543-8A57-852BE8185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25BAE-69E1-9B40-BAA0-24D806D3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8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6A733-D534-9C48-A401-6081FFAA905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B4E7F-0B23-174A-8154-22C6F31473C6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86DD8-9D7F-7D4F-A253-8558C1AA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D82E54-CA58-C449-B73B-44E392C64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15C1C-030D-C246-8BC9-6E7F115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1F8A7E-595B-A645-AB5D-906925F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E5403B-5384-5642-AFCD-46C2FF4CB30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107310-78BD-F642-A07A-5CAB754494C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471692-D6F1-2D44-8B36-4642003E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2EA19A-F2ED-4940-B14A-4D4ECE14D8A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489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DA3DE-6DD9-BF49-A465-12A8D72F653B}"/>
              </a:ext>
            </a:extLst>
          </p:cNvPr>
          <p:cNvSpPr txBox="1"/>
          <p:nvPr/>
        </p:nvSpPr>
        <p:spPr>
          <a:xfrm>
            <a:off x="6623861" y="5655864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D0E092-A8BB-3B49-9151-D926DB4ABBE4}"/>
              </a:ext>
            </a:extLst>
          </p:cNvPr>
          <p:cNvCxnSpPr>
            <a:cxnSpLocks/>
          </p:cNvCxnSpPr>
          <p:nvPr/>
        </p:nvCxnSpPr>
        <p:spPr>
          <a:xfrm flipV="1">
            <a:off x="5476423" y="5461463"/>
            <a:ext cx="90521" cy="18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040B8083-F113-6C40-A766-BBEDB995D5D8}"/>
              </a:ext>
            </a:extLst>
          </p:cNvPr>
          <p:cNvSpPr/>
          <p:nvPr/>
        </p:nvSpPr>
        <p:spPr>
          <a:xfrm rot="16200000">
            <a:off x="6810473" y="4324738"/>
            <a:ext cx="148909" cy="2489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B0001B-F724-034D-ABD3-265641FDE10A}"/>
              </a:ext>
            </a:extLst>
          </p:cNvPr>
          <p:cNvSpPr txBox="1"/>
          <p:nvPr/>
        </p:nvSpPr>
        <p:spPr>
          <a:xfrm>
            <a:off x="4488950" y="5653938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5 closest points</a:t>
            </a:r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30AA94E0-990E-FE41-8722-1378C300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9527" y="1950316"/>
            <a:ext cx="4351338" cy="435133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BE2C5A-6862-5843-B771-541328F230AC}"/>
              </a:ext>
            </a:extLst>
          </p:cNvPr>
          <p:cNvCxnSpPr>
            <a:stCxn id="25" idx="1"/>
            <a:endCxn id="27" idx="5"/>
          </p:cNvCxnSpPr>
          <p:nvPr/>
        </p:nvCxnSpPr>
        <p:spPr>
          <a:xfrm>
            <a:off x="2591564" y="3181900"/>
            <a:ext cx="257969" cy="27346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4E9805B-F82E-AB4E-A8E8-BE91129A3D1D}"/>
              </a:ext>
            </a:extLst>
          </p:cNvPr>
          <p:cNvSpPr/>
          <p:nvPr/>
        </p:nvSpPr>
        <p:spPr>
          <a:xfrm>
            <a:off x="2577189" y="31675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2D47AB-097A-0547-85D0-51F74CB21476}"/>
              </a:ext>
            </a:extLst>
          </p:cNvPr>
          <p:cNvSpPr/>
          <p:nvPr/>
        </p:nvSpPr>
        <p:spPr>
          <a:xfrm>
            <a:off x="2765752" y="3371586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DA48A-B71C-734B-B607-94D9A3BFC78E}"/>
                  </a:ext>
                </a:extLst>
              </p:cNvPr>
              <p:cNvSpPr/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DDA48A-B71C-734B-B607-94D9A3BFC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52" y="3098341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5E74EB-A738-D64C-B9C4-1776864C17CB}"/>
                  </a:ext>
                </a:extLst>
              </p:cNvPr>
              <p:cNvSpPr/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75E74EB-A738-D64C-B9C4-1776864C1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783" y="2754938"/>
                <a:ext cx="59176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590795-F3FE-3449-B0BB-3CC8D1DCD4F9}"/>
              </a:ext>
            </a:extLst>
          </p:cNvPr>
          <p:cNvCxnSpPr>
            <a:cxnSpLocks/>
            <a:endCxn id="32" idx="6"/>
          </p:cNvCxnSpPr>
          <p:nvPr/>
        </p:nvCxnSpPr>
        <p:spPr>
          <a:xfrm flipH="1">
            <a:off x="2465140" y="3440770"/>
            <a:ext cx="306384" cy="323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3B0450C-1548-B04A-828C-7432BA981F97}"/>
              </a:ext>
            </a:extLst>
          </p:cNvPr>
          <p:cNvSpPr/>
          <p:nvPr/>
        </p:nvSpPr>
        <p:spPr>
          <a:xfrm>
            <a:off x="2366984" y="3714780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AF9C0C-F31C-1548-AE72-5E3A5FEA775E}"/>
                  </a:ext>
                </a:extLst>
              </p:cNvPr>
              <p:cNvSpPr/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AF9C0C-F31C-1548-AE72-5E3A5FEA7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603" y="3629190"/>
                <a:ext cx="58695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965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do we quantify </a:t>
            </a:r>
            <a:r>
              <a:rPr lang="en-US" dirty="0">
                <a:latin typeface="Myriad Pro" panose="020B0503030403020204" pitchFamily="34" charset="0"/>
              </a:rPr>
              <a:t>close</a:t>
            </a:r>
            <a:r>
              <a:rPr lang="en-US" dirty="0"/>
              <a:t> </a:t>
            </a:r>
            <a:r>
              <a:rPr lang="en-US" dirty="0">
                <a:latin typeface="Myriad Pro Semibold" panose="020B0503030403020204" pitchFamily="34" charset="0"/>
              </a:rPr>
              <a:t>(local) </a:t>
            </a:r>
            <a:r>
              <a:rPr lang="en-US" b="0" dirty="0"/>
              <a:t>versus </a:t>
            </a:r>
            <a:r>
              <a:rPr lang="en-US" dirty="0">
                <a:latin typeface="Myriad Pro" panose="020B0503030403020204" pitchFamily="34" charset="0"/>
              </a:rPr>
              <a:t>far</a:t>
            </a:r>
            <a:r>
              <a:rPr lang="en-US" b="0" dirty="0"/>
              <a:t> (</a:t>
            </a:r>
            <a:r>
              <a:rPr lang="en-US" dirty="0">
                <a:latin typeface="Myriad Pro Semibold" panose="020B0503030403020204" pitchFamily="34" charset="0"/>
              </a:rPr>
              <a:t>global)</a:t>
            </a:r>
            <a:r>
              <a:rPr lang="en-US" b="0" dirty="0"/>
              <a:t> in a dataset?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800669-13C3-A640-B3F6-01ED0325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38" y="2297185"/>
            <a:ext cx="54864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19E34-AA55-B544-BAD0-E4A8F09124C3}"/>
              </a:ext>
            </a:extLst>
          </p:cNvPr>
          <p:cNvSpPr/>
          <p:nvPr/>
        </p:nvSpPr>
        <p:spPr>
          <a:xfrm>
            <a:off x="6471416" y="5461462"/>
            <a:ext cx="818846" cy="315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DB24A-EA54-5640-981A-6B0E40B718F3}"/>
              </a:ext>
            </a:extLst>
          </p:cNvPr>
          <p:cNvSpPr txBox="1"/>
          <p:nvPr/>
        </p:nvSpPr>
        <p:spPr>
          <a:xfrm>
            <a:off x="4488950" y="5653938"/>
            <a:ext cx="1832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5 closest 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DA3DE-6DD9-BF49-A465-12A8D72F653B}"/>
              </a:ext>
            </a:extLst>
          </p:cNvPr>
          <p:cNvSpPr txBox="1"/>
          <p:nvPr/>
        </p:nvSpPr>
        <p:spPr>
          <a:xfrm>
            <a:off x="6623861" y="5655864"/>
            <a:ext cx="51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Myriad Pro" panose="020B0503030403020204" pitchFamily="34" charset="0"/>
              </a:rPr>
              <a:t>Far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D0E092-A8BB-3B49-9151-D926DB4ABBE4}"/>
              </a:ext>
            </a:extLst>
          </p:cNvPr>
          <p:cNvCxnSpPr>
            <a:cxnSpLocks/>
          </p:cNvCxnSpPr>
          <p:nvPr/>
        </p:nvCxnSpPr>
        <p:spPr>
          <a:xfrm flipV="1">
            <a:off x="5476423" y="5461463"/>
            <a:ext cx="90521" cy="18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040B8083-F113-6C40-A766-BBEDB995D5D8}"/>
              </a:ext>
            </a:extLst>
          </p:cNvPr>
          <p:cNvSpPr/>
          <p:nvPr/>
        </p:nvSpPr>
        <p:spPr>
          <a:xfrm rot="16200000">
            <a:off x="6810473" y="4324738"/>
            <a:ext cx="148909" cy="2489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668CF-8F51-E24B-AB50-764CE1DCC737}"/>
              </a:ext>
            </a:extLst>
          </p:cNvPr>
          <p:cNvSpPr txBox="1"/>
          <p:nvPr/>
        </p:nvSpPr>
        <p:spPr>
          <a:xfrm>
            <a:off x="398271" y="4719918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Myriad Pro" panose="020B0503030403020204" pitchFamily="34" charset="0"/>
              </a:rPr>
              <a:t>Edge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A96865-C72A-0F48-8E8B-3CC49A207429}"/>
              </a:ext>
            </a:extLst>
          </p:cNvPr>
          <p:cNvCxnSpPr>
            <a:cxnSpLocks/>
          </p:cNvCxnSpPr>
          <p:nvPr/>
        </p:nvCxnSpPr>
        <p:spPr>
          <a:xfrm flipV="1">
            <a:off x="1016838" y="4444253"/>
            <a:ext cx="732864" cy="410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49D854-1DCF-5F4F-A536-2B48D9BFB5D4}"/>
              </a:ext>
            </a:extLst>
          </p:cNvPr>
          <p:cNvSpPr txBox="1"/>
          <p:nvPr/>
        </p:nvSpPr>
        <p:spPr>
          <a:xfrm>
            <a:off x="1383270" y="1763106"/>
            <a:ext cx="789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Point out that A2 would be “sort of close” in Euclidean space</a:t>
            </a:r>
          </a:p>
        </p:txBody>
      </p:sp>
    </p:spTree>
    <p:extLst>
      <p:ext uri="{BB962C8B-B14F-4D97-AF65-F5344CB8AC3E}">
        <p14:creationId xmlns:p14="http://schemas.microsoft.com/office/powerpoint/2010/main" val="234172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D01AE7-EBF0-8A42-A5EE-0ED60305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662" y="2478767"/>
            <a:ext cx="3767864" cy="3767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/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325457-21C9-9C41-A92C-68A355CCD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8" y="4131866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/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86F8E01-D683-0847-88DB-97C81F8D2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937" y="2821222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/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F1E85D-D236-7F4C-96A2-EC2C43FA9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10" y="4057844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1758986" y="2188329"/>
            <a:ext cx="69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Plot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 / nodes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5642769"/>
                <a:ext cx="3032240" cy="461665"/>
              </a:xfrm>
              <a:prstGeom prst="rect">
                <a:avLst/>
              </a:prstGeom>
              <a:blipFill>
                <a:blip r:embed="rId7"/>
                <a:stretch>
                  <a:fillRect t="-10811" r="-166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5594427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230" y="6165115"/>
                <a:ext cx="1792222" cy="461665"/>
              </a:xfrm>
              <a:prstGeom prst="rect">
                <a:avLst/>
              </a:prstGeom>
              <a:blipFill>
                <a:blip r:embed="rId8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5608714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258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9BD7-3ED9-2240-8F6B-F98625A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 dirty="0"/>
              <a:t>What is a “graph”?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C9A41-BF86-6345-8013-0377CF89E403}"/>
              </a:ext>
            </a:extLst>
          </p:cNvPr>
          <p:cNvSpPr txBox="1"/>
          <p:nvPr/>
        </p:nvSpPr>
        <p:spPr>
          <a:xfrm>
            <a:off x="808080" y="2007766"/>
            <a:ext cx="3325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Myriad Pro" panose="020B0503030403020204" pitchFamily="34" charset="0"/>
              </a:rPr>
              <a:t>Things that can be modelled as a graph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41EB6-CA12-E049-B718-4AFBBCC71A44}"/>
              </a:ext>
            </a:extLst>
          </p:cNvPr>
          <p:cNvGrpSpPr/>
          <p:nvPr/>
        </p:nvGrpSpPr>
        <p:grpSpPr>
          <a:xfrm>
            <a:off x="5789640" y="3052054"/>
            <a:ext cx="2096860" cy="1898078"/>
            <a:chOff x="5312230" y="2695453"/>
            <a:chExt cx="2801934" cy="25363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6776C0-9F0C-ED40-9A27-09D0467EF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2918" y="3743778"/>
              <a:ext cx="1191353" cy="16040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A3993E-339B-8343-9E39-4A0D323BF074}"/>
                </a:ext>
              </a:extLst>
            </p:cNvPr>
            <p:cNvCxnSpPr/>
            <p:nvPr/>
          </p:nvCxnSpPr>
          <p:spPr>
            <a:xfrm>
              <a:off x="5521615" y="2995369"/>
              <a:ext cx="1171303" cy="80412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982B267-59ED-214D-90B4-C804E87A4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1615" y="2904838"/>
              <a:ext cx="2055063" cy="9053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16C771-C657-9A4C-86A1-C6523A5A7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3189" y="3799489"/>
              <a:ext cx="920237" cy="94765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47F5CC-87CD-274D-9EAB-527DC013F972}"/>
                </a:ext>
              </a:extLst>
            </p:cNvPr>
            <p:cNvCxnSpPr>
              <a:cxnSpLocks/>
            </p:cNvCxnSpPr>
            <p:nvPr/>
          </p:nvCxnSpPr>
          <p:spPr>
            <a:xfrm>
              <a:off x="7576678" y="2928532"/>
              <a:ext cx="328101" cy="98106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C4EBBC-9408-E149-AD87-A292C038B7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8926" y="3808233"/>
              <a:ext cx="1075192" cy="129495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AC51BC-82BA-CA4F-911E-9E860E69C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6876" y="3933293"/>
              <a:ext cx="147345" cy="116989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2435046-3C92-704F-8097-5D456BBD6E59}"/>
                </a:ext>
              </a:extLst>
            </p:cNvPr>
            <p:cNvCxnSpPr>
              <a:cxnSpLocks/>
            </p:cNvCxnSpPr>
            <p:nvPr/>
          </p:nvCxnSpPr>
          <p:spPr>
            <a:xfrm>
              <a:off x="5530340" y="3007179"/>
              <a:ext cx="332826" cy="18058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1CF7286-D9C0-8A4D-B9A0-D64F047EAD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01107" y="2971675"/>
              <a:ext cx="2403672" cy="890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477776-BA96-DB45-B7B1-E32D09F7AEFD}"/>
                </a:ext>
              </a:extLst>
            </p:cNvPr>
            <p:cNvSpPr/>
            <p:nvPr/>
          </p:nvSpPr>
          <p:spPr>
            <a:xfrm>
              <a:off x="5312230" y="278598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2276B5-1A83-D040-A0B9-68BF618577A2}"/>
                </a:ext>
              </a:extLst>
            </p:cNvPr>
            <p:cNvSpPr/>
            <p:nvPr/>
          </p:nvSpPr>
          <p:spPr>
            <a:xfrm>
              <a:off x="6483533" y="359010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658DC4-3C7E-B74D-AB9F-7DA93D621E47}"/>
                </a:ext>
              </a:extLst>
            </p:cNvPr>
            <p:cNvSpPr/>
            <p:nvPr/>
          </p:nvSpPr>
          <p:spPr>
            <a:xfrm>
              <a:off x="5608315" y="453775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10F340-77BB-464A-81DE-A3CEFF587BCA}"/>
                </a:ext>
              </a:extLst>
            </p:cNvPr>
            <p:cNvSpPr/>
            <p:nvPr/>
          </p:nvSpPr>
          <p:spPr>
            <a:xfrm>
              <a:off x="7367293" y="2695453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D3CD32-5A27-9E4F-B7E2-20056CAD2155}"/>
                </a:ext>
              </a:extLst>
            </p:cNvPr>
            <p:cNvSpPr/>
            <p:nvPr/>
          </p:nvSpPr>
          <p:spPr>
            <a:xfrm>
              <a:off x="7695394" y="370021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D863A-96CD-1E41-A877-4019A3E24B4E}"/>
                </a:ext>
              </a:extLst>
            </p:cNvPr>
            <p:cNvSpPr/>
            <p:nvPr/>
          </p:nvSpPr>
          <p:spPr>
            <a:xfrm>
              <a:off x="7560484" y="4812994"/>
              <a:ext cx="418770" cy="4187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BFF257E-DA7C-4743-A258-78E3A1ED13E9}"/>
              </a:ext>
            </a:extLst>
          </p:cNvPr>
          <p:cNvSpPr txBox="1"/>
          <p:nvPr/>
        </p:nvSpPr>
        <p:spPr>
          <a:xfrm>
            <a:off x="6348193" y="2188329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/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Myriad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50B0E08-5EA0-724F-8F8E-9D0D4289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33" y="5106828"/>
                <a:ext cx="1634871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/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vertices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570AD4-D605-9D4D-A710-4899D213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5642769"/>
                <a:ext cx="2006318" cy="461665"/>
              </a:xfrm>
              <a:prstGeom prst="rect">
                <a:avLst/>
              </a:prstGeom>
              <a:blipFill>
                <a:blip r:embed="rId3"/>
                <a:stretch>
                  <a:fillRect t="-10811" r="-37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EEA841ED-57A9-EA49-BA18-2DD7B9EA50A5}"/>
              </a:ext>
            </a:extLst>
          </p:cNvPr>
          <p:cNvSpPr/>
          <p:nvPr/>
        </p:nvSpPr>
        <p:spPr>
          <a:xfrm>
            <a:off x="6116188" y="5716905"/>
            <a:ext cx="313391" cy="313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/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 = edges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D05075-1BCB-E541-985D-6EEF34F7A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991" y="6165115"/>
                <a:ext cx="1792222" cy="461665"/>
              </a:xfrm>
              <a:prstGeom prst="rect">
                <a:avLst/>
              </a:prstGeom>
              <a:blipFill>
                <a:blip r:embed="rId4"/>
                <a:stretch>
                  <a:fillRect t="-7895" r="-422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A5FF6F-FAC4-ED4C-8748-26F8E2483625}"/>
              </a:ext>
            </a:extLst>
          </p:cNvPr>
          <p:cNvCxnSpPr>
            <a:cxnSpLocks/>
          </p:cNvCxnSpPr>
          <p:nvPr/>
        </p:nvCxnSpPr>
        <p:spPr>
          <a:xfrm>
            <a:off x="6130475" y="6395947"/>
            <a:ext cx="284816" cy="1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905323-6B22-8F4A-9974-34263E420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62375"/>
              </p:ext>
            </p:extLst>
          </p:nvPr>
        </p:nvGraphicFramePr>
        <p:xfrm>
          <a:off x="474725" y="3083102"/>
          <a:ext cx="3992157" cy="21488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30719">
                  <a:extLst>
                    <a:ext uri="{9D8B030D-6E8A-4147-A177-3AD203B41FA5}">
                      <a16:colId xmlns:a16="http://schemas.microsoft.com/office/drawing/2014/main" val="1561069603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464031585"/>
                    </a:ext>
                  </a:extLst>
                </a:gridCol>
                <a:gridCol w="1330719">
                  <a:extLst>
                    <a:ext uri="{9D8B030D-6E8A-4147-A177-3AD203B41FA5}">
                      <a16:colId xmlns:a16="http://schemas.microsoft.com/office/drawing/2014/main" val="132897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Myriad Pro" panose="020B0503030403020204" pitchFamily="34" charset="0"/>
                        </a:rPr>
                        <a:t>Thing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Vertices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Myriad Pro" panose="020B0503030403020204" pitchFamily="34" charset="0"/>
                        </a:rPr>
                        <a:t>Edges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5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Network connections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7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Traffic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Intersections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Roads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5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Social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People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Friendships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 similarities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Cells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Myriad Pro" panose="020B0503030403020204" pitchFamily="34" charset="0"/>
                        </a:rPr>
                        <a:t>Similarity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240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5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32E8C47-A3C2-D448-A970-A4617FACA541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25889D-5B05-2542-8C44-9C623EA8D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61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123" y="1950316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27E5D7-2312-4E4B-8CE3-365AECEE978E}"/>
              </a:ext>
            </a:extLst>
          </p:cNvPr>
          <p:cNvSpPr/>
          <p:nvPr/>
        </p:nvSpPr>
        <p:spPr>
          <a:xfrm>
            <a:off x="2578785" y="3127238"/>
            <a:ext cx="98156" cy="98156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66D611-8D71-3846-B5D5-7791EB4C818C}"/>
              </a:ext>
            </a:extLst>
          </p:cNvPr>
          <p:cNvSpPr/>
          <p:nvPr/>
        </p:nvSpPr>
        <p:spPr>
          <a:xfrm>
            <a:off x="2767348" y="3331299"/>
            <a:ext cx="98156" cy="9815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94527B-BB4C-E944-9CC5-6F97041DFD66}"/>
              </a:ext>
            </a:extLst>
          </p:cNvPr>
          <p:cNvSpPr/>
          <p:nvPr/>
        </p:nvSpPr>
        <p:spPr>
          <a:xfrm>
            <a:off x="2319991" y="3631825"/>
            <a:ext cx="98156" cy="9815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/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9BAA6-3D38-2A41-8429-5C161CD6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48" y="305805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/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AD6E91-ACE4-5745-98EE-1B8D542ED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90" y="3058054"/>
                <a:ext cx="59176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/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FBCA62-AEA2-3A45-94F5-BEB7FAA5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8" y="3664320"/>
                <a:ext cx="5869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>
            <a:extLst>
              <a:ext uri="{FF2B5EF4-FFF2-40B4-BE49-F238E27FC236}">
                <a16:creationId xmlns:a16="http://schemas.microsoft.com/office/drawing/2014/main" id="{CB6FBC1A-1612-AC49-9F36-C3282D04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621" y="3380377"/>
            <a:ext cx="3043729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223A8-88E9-E449-9BF0-E5A4197CF3E2}"/>
              </a:ext>
            </a:extLst>
          </p:cNvPr>
          <p:cNvSpPr txBox="1"/>
          <p:nvPr/>
        </p:nvSpPr>
        <p:spPr>
          <a:xfrm>
            <a:off x="4979988" y="2534988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Shortest path between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/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0059350-1ACF-CA45-AECA-C4B59FAFE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76" y="2714650"/>
                <a:ext cx="591765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/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862DD3-010C-9440-B306-4542ED04F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57" y="4570222"/>
                <a:ext cx="58695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/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𝑔𝑒𝑜𝑑𝑒𝑠𝑖𝑐</m:t>
                        </m:r>
                      </m:sub>
                    </m:sSub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shortestpath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anose="020B0503030403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8EBF9-08B1-6642-97A8-03DF9BAB8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353"/>
                <a:ext cx="4513864" cy="461665"/>
              </a:xfrm>
              <a:prstGeom prst="rect">
                <a:avLst/>
              </a:prstGeom>
              <a:blipFill>
                <a:blip r:embed="rId10"/>
                <a:stretch>
                  <a:fillRect t="-8108" r="-112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/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B52A31-35EE-7746-B725-1E327FFB6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388" y="5722789"/>
                <a:ext cx="6486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FEA45C1-BF66-5A4C-867B-813BBFF5C7EC}"/>
              </a:ext>
            </a:extLst>
          </p:cNvPr>
          <p:cNvSpPr txBox="1"/>
          <p:nvPr/>
        </p:nvSpPr>
        <p:spPr>
          <a:xfrm>
            <a:off x="5501443" y="3635467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97303-71C5-B04D-9B57-016FE1861BFF}"/>
              </a:ext>
            </a:extLst>
          </p:cNvPr>
          <p:cNvSpPr txBox="1"/>
          <p:nvPr/>
        </p:nvSpPr>
        <p:spPr>
          <a:xfrm>
            <a:off x="5904738" y="397739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5FA6C-D4C3-174D-9658-5CED404D0175}"/>
              </a:ext>
            </a:extLst>
          </p:cNvPr>
          <p:cNvSpPr txBox="1"/>
          <p:nvPr/>
        </p:nvSpPr>
        <p:spPr>
          <a:xfrm>
            <a:off x="6441505" y="42796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8709A-BCCB-F545-A52C-CD14AE21635E}"/>
              </a:ext>
            </a:extLst>
          </p:cNvPr>
          <p:cNvSpPr txBox="1"/>
          <p:nvPr/>
        </p:nvSpPr>
        <p:spPr>
          <a:xfrm>
            <a:off x="6883432" y="4261772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8A245-444D-8C4A-99A6-02DAE46EC8E0}"/>
              </a:ext>
            </a:extLst>
          </p:cNvPr>
          <p:cNvSpPr txBox="1"/>
          <p:nvPr/>
        </p:nvSpPr>
        <p:spPr>
          <a:xfrm>
            <a:off x="7190067" y="440724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Myriad Pro" panose="020B0503030403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5550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5335CB-D28E-7643-A654-27E457DB2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331" y="912626"/>
            <a:ext cx="1842312" cy="18423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5FD7B-8111-5647-910E-68A432A5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Graph walks approximate manifold distances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D594DE-CE9C-9342-8404-989636DD0CDF}"/>
              </a:ext>
            </a:extLst>
          </p:cNvPr>
          <p:cNvCxnSpPr>
            <a:cxnSpLocks/>
          </p:cNvCxnSpPr>
          <p:nvPr/>
        </p:nvCxnSpPr>
        <p:spPr>
          <a:xfrm>
            <a:off x="5636029" y="2754938"/>
            <a:ext cx="0" cy="2781338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0CFA5-63F0-6742-979B-C777481C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85" y="2951430"/>
            <a:ext cx="4560533" cy="37313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0A62DA-47EF-E141-B4B3-0C4F4325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84" y="2951430"/>
            <a:ext cx="4560532" cy="37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4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632D5-8723-0940-B3EF-1AD7ECC02428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2098798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C7A37-DC9C-A243-B265-9C534CE80491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1937352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8996693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A5FED6-4348-5A44-8327-B45B5C3928BB}"/>
              </a:ext>
            </a:extLst>
          </p:cNvPr>
          <p:cNvSpPr txBox="1"/>
          <p:nvPr/>
        </p:nvSpPr>
        <p:spPr>
          <a:xfrm>
            <a:off x="2497394" y="5407741"/>
            <a:ext cx="393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Myriad Pro" panose="020B0503030403020204" pitchFamily="34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70B03-72B5-6048-AE3E-AFEA0CDB64D1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3633807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2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06C063C-98D3-D745-8EAA-5CCA68573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9D3FCB-D875-E141-8CA3-7C402B89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050658-3C78-314C-A87C-2182E25C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725C74-E98F-6B4A-A8A8-1B67893D1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6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06758A-C992-BE4E-A174-5B6DB203C830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FC556EF-5881-9741-81FB-10A8DF429226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D96A7F-40D2-DE42-AC8D-6E7FB872E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A2B35A-0B82-EF4E-9EF2-509B84F90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66E7C0-F202-E443-A040-964402628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69A2DDD-C6C4-AB41-A0B0-A4209DA57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0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F8814DD-C712-5A40-A7FA-0509B7180875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65F1F-A16C-DE43-A6C5-FC70CAFB22A6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091B33-ACEC-C740-A2AD-26324B87B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A87216-AFBB-014E-BFBD-39D18CB5E755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FD98B0-CBA8-1542-A51B-21B1ED03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2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09C75E6-66AF-4546-811D-157CD9009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B8A70B-1780-6F41-AE20-26F467E25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4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9C5DA2-97B9-7A4B-B896-2F8A636DE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9B6641E-E58F-244B-B7FC-963EEA341213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84F0FF-A0C6-994A-A0C1-529001AAC65E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A6E313-B0E1-F248-86FF-911A27158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D52C2FC-DA5A-BB4C-89F3-4FDFA5A72ECF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C33D996-A652-1B41-8956-92486018D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B8CBE5-AD05-0248-91D7-A3A0304CC507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902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FC3566A-5199-C14D-A9D0-DC513BA62D66}"/>
              </a:ext>
            </a:extLst>
          </p:cNvPr>
          <p:cNvSpPr/>
          <p:nvPr/>
        </p:nvSpPr>
        <p:spPr>
          <a:xfrm rot="1265830">
            <a:off x="4471149" y="2882766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8996693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/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𝑔𝑒𝑜𝑑𝑒𝑠𝑖𝑐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ABA715-F38C-D041-9D3F-BA70346D0676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</p:spTree>
    <p:extLst>
      <p:ext uri="{BB962C8B-B14F-4D97-AF65-F5344CB8AC3E}">
        <p14:creationId xmlns:p14="http://schemas.microsoft.com/office/powerpoint/2010/main" val="761594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8CF-06E3-284A-BDBF-8CE255FA2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isn’t entirely connected?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55B52D-73F3-9944-88DE-39B82DB2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37" y="2546441"/>
            <a:ext cx="4598898" cy="3449173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2F1244D7-1899-4045-B65C-DD6705A3D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33610"/>
            <a:ext cx="4504765" cy="3003177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4E1893-6061-9D4F-AB27-B1F67A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72" y="4013946"/>
            <a:ext cx="4669492" cy="3112995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51F85EB3-5E80-D340-9C95-D66EB310CA4B}"/>
              </a:ext>
            </a:extLst>
          </p:cNvPr>
          <p:cNvSpPr/>
          <p:nvPr/>
        </p:nvSpPr>
        <p:spPr>
          <a:xfrm rot="20352789">
            <a:off x="4466008" y="5035712"/>
            <a:ext cx="800098" cy="262218"/>
          </a:xfrm>
          <a:prstGeom prst="rightArrow">
            <a:avLst>
              <a:gd name="adj1" fmla="val 23478"/>
              <a:gd name="adj2" fmla="val 626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A4C139-F6CF-2D40-9F2F-5CAEB0FBF266}"/>
              </a:ext>
            </a:extLst>
          </p:cNvPr>
          <p:cNvCxnSpPr>
            <a:cxnSpLocks/>
          </p:cNvCxnSpPr>
          <p:nvPr/>
        </p:nvCxnSpPr>
        <p:spPr>
          <a:xfrm>
            <a:off x="1911350" y="5480660"/>
            <a:ext cx="1914338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FA89C6-8653-8B46-9E14-2D1E05421B55}"/>
              </a:ext>
            </a:extLst>
          </p:cNvPr>
          <p:cNvCxnSpPr>
            <a:cxnSpLocks/>
          </p:cNvCxnSpPr>
          <p:nvPr/>
        </p:nvCxnSpPr>
        <p:spPr>
          <a:xfrm>
            <a:off x="1533525" y="5283200"/>
            <a:ext cx="252432" cy="16510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/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𝑔𝑒𝑜𝑑𝑒𝑠𝑖𝑐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𝑖𝑛𝑓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8EF2AFE-F69E-3B49-AA13-C975A44A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46" y="5460996"/>
                <a:ext cx="1570750" cy="358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ABA715-F38C-D041-9D3F-BA70346D0676}"/>
              </a:ext>
            </a:extLst>
          </p:cNvPr>
          <p:cNvSpPr txBox="1"/>
          <p:nvPr/>
        </p:nvSpPr>
        <p:spPr>
          <a:xfrm>
            <a:off x="1785957" y="19957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97CC2-C983-9F41-8079-442D8F100012}"/>
              </a:ext>
            </a:extLst>
          </p:cNvPr>
          <p:cNvSpPr/>
          <p:nvPr/>
        </p:nvSpPr>
        <p:spPr>
          <a:xfrm>
            <a:off x="5403954" y="4257206"/>
            <a:ext cx="1424066" cy="141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82E78-D09B-1A41-975B-CAFD64CA5DF6}"/>
              </a:ext>
            </a:extLst>
          </p:cNvPr>
          <p:cNvSpPr/>
          <p:nvPr/>
        </p:nvSpPr>
        <p:spPr>
          <a:xfrm>
            <a:off x="6813030" y="2813049"/>
            <a:ext cx="1461540" cy="144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0B4E4-464A-1840-B45E-CB12103C03A0}"/>
              </a:ext>
            </a:extLst>
          </p:cNvPr>
          <p:cNvSpPr txBox="1"/>
          <p:nvPr/>
        </p:nvSpPr>
        <p:spPr>
          <a:xfrm>
            <a:off x="7284754" y="3319796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Myriad Pro" panose="020B0503030403020204" pitchFamily="34" charset="0"/>
              </a:rPr>
              <a:t>inf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3A99A1-50D7-FF4F-B637-DD49695F36B1}"/>
              </a:ext>
            </a:extLst>
          </p:cNvPr>
          <p:cNvSpPr txBox="1"/>
          <p:nvPr/>
        </p:nvSpPr>
        <p:spPr>
          <a:xfrm>
            <a:off x="5841099" y="4732949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Myriad Pro" panose="020B0503030403020204" pitchFamily="34" charset="0"/>
              </a:rPr>
              <a:t>inf</a:t>
            </a:r>
          </a:p>
        </p:txBody>
      </p:sp>
    </p:spTree>
    <p:extLst>
      <p:ext uri="{BB962C8B-B14F-4D97-AF65-F5344CB8AC3E}">
        <p14:creationId xmlns:p14="http://schemas.microsoft.com/office/powerpoint/2010/main" val="52868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B4F5-364A-5740-AFDC-0B7F7E080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1" y="365129"/>
            <a:ext cx="8783273" cy="1325563"/>
          </a:xfrm>
        </p:spPr>
        <p:txBody>
          <a:bodyPr/>
          <a:lstStyle/>
          <a:p>
            <a:r>
              <a:rPr lang="en-US" dirty="0"/>
              <a:t>Summary: learning graphs from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8A6BC-1F73-AB46-9480-7C038E2AF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11"/>
          <a:stretch/>
        </p:blipFill>
        <p:spPr>
          <a:xfrm>
            <a:off x="1098958" y="1690692"/>
            <a:ext cx="6946084" cy="51260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B9AF85-C01A-EF41-82B6-F0B9DDAE0F2F}"/>
              </a:ext>
            </a:extLst>
          </p:cNvPr>
          <p:cNvSpPr/>
          <p:nvPr/>
        </p:nvSpPr>
        <p:spPr>
          <a:xfrm>
            <a:off x="7835317" y="5310231"/>
            <a:ext cx="562063" cy="53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32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B9AF85-C01A-EF41-82B6-F0B9DDAE0F2F}"/>
              </a:ext>
            </a:extLst>
          </p:cNvPr>
          <p:cNvSpPr/>
          <p:nvPr/>
        </p:nvSpPr>
        <p:spPr>
          <a:xfrm>
            <a:off x="7835317" y="5310231"/>
            <a:ext cx="562063" cy="53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D74D6-6676-1046-851D-E1CE463A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5" y="1932476"/>
            <a:ext cx="8960477" cy="4317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0656C8-CC8B-9444-9E4A-14E19369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1" y="365129"/>
            <a:ext cx="8783273" cy="1325563"/>
          </a:xfrm>
        </p:spPr>
        <p:txBody>
          <a:bodyPr/>
          <a:lstStyle/>
          <a:p>
            <a:r>
              <a:rPr lang="en-US" dirty="0"/>
              <a:t>Summary: learning graphs from data</a:t>
            </a:r>
          </a:p>
        </p:txBody>
      </p:sp>
    </p:spTree>
    <p:extLst>
      <p:ext uri="{BB962C8B-B14F-4D97-AF65-F5344CB8AC3E}">
        <p14:creationId xmlns:p14="http://schemas.microsoft.com/office/powerpoint/2010/main" val="4288780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04F63F-694F-E840-9D7D-B73AC7B6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89"/>
            <a:ext cx="7886700" cy="1325563"/>
          </a:xfrm>
        </p:spPr>
        <p:txBody>
          <a:bodyPr/>
          <a:lstStyle/>
          <a:p>
            <a:r>
              <a:rPr lang="en-US" dirty="0"/>
              <a:t>Matrix representations of graphs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986C61-8452-694F-9D2D-5B617DEB33AF}"/>
              </a:ext>
            </a:extLst>
          </p:cNvPr>
          <p:cNvCxnSpPr/>
          <p:nvPr/>
        </p:nvCxnSpPr>
        <p:spPr>
          <a:xfrm>
            <a:off x="670010" y="2257425"/>
            <a:ext cx="847725" cy="4508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F4A06-DA77-0F47-A818-6B8E8C8E4A71}"/>
              </a:ext>
            </a:extLst>
          </p:cNvPr>
          <p:cNvCxnSpPr/>
          <p:nvPr/>
        </p:nvCxnSpPr>
        <p:spPr>
          <a:xfrm flipH="1">
            <a:off x="644610" y="2263775"/>
            <a:ext cx="1695450" cy="8540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7FED8B-C469-C842-B8C0-CB4E94E67E2F}"/>
              </a:ext>
            </a:extLst>
          </p:cNvPr>
          <p:cNvCxnSpPr/>
          <p:nvPr/>
        </p:nvCxnSpPr>
        <p:spPr>
          <a:xfrm flipV="1">
            <a:off x="1882860" y="2257425"/>
            <a:ext cx="450850" cy="1470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0D722C-236B-824E-9ED1-294CF512E047}"/>
              </a:ext>
            </a:extLst>
          </p:cNvPr>
          <p:cNvCxnSpPr/>
          <p:nvPr/>
        </p:nvCxnSpPr>
        <p:spPr>
          <a:xfrm flipH="1" flipV="1">
            <a:off x="1517735" y="2708275"/>
            <a:ext cx="371475" cy="103187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5490D7-118D-8E46-9DB6-D75869930BD8}"/>
              </a:ext>
            </a:extLst>
          </p:cNvPr>
          <p:cNvSpPr/>
          <p:nvPr/>
        </p:nvSpPr>
        <p:spPr>
          <a:xfrm>
            <a:off x="466810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FA2FE4-5295-7C4D-8B31-EDE18DF8FC5E}"/>
              </a:ext>
            </a:extLst>
          </p:cNvPr>
          <p:cNvSpPr/>
          <p:nvPr/>
        </p:nvSpPr>
        <p:spPr>
          <a:xfrm>
            <a:off x="1315896" y="2508069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4F44BC-1EBD-4A4B-AADB-2F32FAD87D5A}"/>
              </a:ext>
            </a:extLst>
          </p:cNvPr>
          <p:cNvSpPr/>
          <p:nvPr/>
        </p:nvSpPr>
        <p:spPr>
          <a:xfrm>
            <a:off x="466810" y="2899955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45705-6439-2B4F-9F96-E8F966272BCA}"/>
              </a:ext>
            </a:extLst>
          </p:cNvPr>
          <p:cNvSpPr/>
          <p:nvPr/>
        </p:nvSpPr>
        <p:spPr>
          <a:xfrm>
            <a:off x="2134502" y="206393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D988A2-E664-7E4D-A831-B3680E242E18}"/>
              </a:ext>
            </a:extLst>
          </p:cNvPr>
          <p:cNvSpPr/>
          <p:nvPr/>
        </p:nvSpPr>
        <p:spPr>
          <a:xfrm>
            <a:off x="1707782" y="3503971"/>
            <a:ext cx="391886" cy="391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397D-4E9D-B241-9902-01E11C9BD1DD}"/>
              </a:ext>
            </a:extLst>
          </p:cNvPr>
          <p:cNvSpPr txBox="1"/>
          <p:nvPr/>
        </p:nvSpPr>
        <p:spPr>
          <a:xfrm>
            <a:off x="1004907" y="21227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8998-179D-BC46-894D-5A6E9CCE0FD9}"/>
              </a:ext>
            </a:extLst>
          </p:cNvPr>
          <p:cNvSpPr txBox="1"/>
          <p:nvPr/>
        </p:nvSpPr>
        <p:spPr>
          <a:xfrm>
            <a:off x="1624892" y="20924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F3427-A241-4B4F-A8B0-9828B3CC1E9C}"/>
              </a:ext>
            </a:extLst>
          </p:cNvPr>
          <p:cNvSpPr txBox="1"/>
          <p:nvPr/>
        </p:nvSpPr>
        <p:spPr>
          <a:xfrm>
            <a:off x="2110975" y="280194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27F19B-F88C-2541-94D7-976F66D43B3A}"/>
              </a:ext>
            </a:extLst>
          </p:cNvPr>
          <p:cNvSpPr txBox="1"/>
          <p:nvPr/>
        </p:nvSpPr>
        <p:spPr>
          <a:xfrm>
            <a:off x="1366923" y="299596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8C089-9037-D84B-B3DB-AE7D63913B86}"/>
              </a:ext>
            </a:extLst>
          </p:cNvPr>
          <p:cNvSpPr txBox="1"/>
          <p:nvPr/>
        </p:nvSpPr>
        <p:spPr>
          <a:xfrm>
            <a:off x="883632" y="251286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829B9-B122-E048-999D-49D3B0BB8BB0}"/>
              </a:ext>
            </a:extLst>
          </p:cNvPr>
          <p:cNvSpPr txBox="1"/>
          <p:nvPr/>
        </p:nvSpPr>
        <p:spPr>
          <a:xfrm>
            <a:off x="1285971" y="148501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81F96-71DE-B643-8179-9A6CA3D5CC48}"/>
              </a:ext>
            </a:extLst>
          </p:cNvPr>
          <p:cNvSpPr txBox="1"/>
          <p:nvPr/>
        </p:nvSpPr>
        <p:spPr>
          <a:xfrm>
            <a:off x="3251937" y="1498840"/>
            <a:ext cx="27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adjacency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32EA69-134B-814B-BD14-38F74680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50" y="2229789"/>
            <a:ext cx="2630342" cy="18367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ACCA72-B86D-C848-AA18-427895D6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63" y="2182866"/>
            <a:ext cx="2628509" cy="1888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BF5E8E-89CA-6547-AF73-C533E84D1759}"/>
              </a:ext>
            </a:extLst>
          </p:cNvPr>
          <p:cNvSpPr txBox="1"/>
          <p:nvPr/>
        </p:nvSpPr>
        <p:spPr>
          <a:xfrm>
            <a:off x="6568321" y="1498575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degree matrix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EB9DF0E-B553-5440-BE1C-35B41274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19" y="4605590"/>
            <a:ext cx="4572000" cy="1930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39BE6B-7BDB-C549-8873-BBB279E623A9}"/>
              </a:ext>
            </a:extLst>
          </p:cNvPr>
          <p:cNvSpPr txBox="1"/>
          <p:nvPr/>
        </p:nvSpPr>
        <p:spPr>
          <a:xfrm>
            <a:off x="200909" y="487006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Laplacian matrix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D15F17-E087-EC43-B4E8-C0927A9592FD}"/>
              </a:ext>
            </a:extLst>
          </p:cNvPr>
          <p:cNvSpPr txBox="1"/>
          <p:nvPr/>
        </p:nvSpPr>
        <p:spPr>
          <a:xfrm>
            <a:off x="5895334" y="5015726"/>
            <a:ext cx="356978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Creating visualizations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Denoising data associated with the nodes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D20106-505D-4641-8947-E3A918744F52}"/>
              </a:ext>
            </a:extLst>
          </p:cNvPr>
          <p:cNvCxnSpPr/>
          <p:nvPr/>
        </p:nvCxnSpPr>
        <p:spPr>
          <a:xfrm>
            <a:off x="5470216" y="5570790"/>
            <a:ext cx="3280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505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1A9B60-676B-9C47-856C-76CD1E2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31223"/>
            <a:ext cx="7886700" cy="1035510"/>
          </a:xfrm>
        </p:spPr>
        <p:txBody>
          <a:bodyPr>
            <a:noAutofit/>
          </a:bodyPr>
          <a:lstStyle/>
          <a:p>
            <a:r>
              <a:rPr lang="en-US" sz="5400" dirty="0"/>
              <a:t>Exercise – choosing 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FF47-1F2B-4B4E-9618-0E3991AC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0" r="24786"/>
          <a:stretch/>
        </p:blipFill>
        <p:spPr>
          <a:xfrm>
            <a:off x="832893" y="2152758"/>
            <a:ext cx="3048475" cy="3894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137F5-C09C-3C4C-A728-6C9D3184F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9" r="22829"/>
          <a:stretch/>
        </p:blipFill>
        <p:spPr>
          <a:xfrm>
            <a:off x="4572000" y="2152758"/>
            <a:ext cx="3145977" cy="3894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7A4D2-BFFE-1649-BA1F-7C3096AA2E53}"/>
              </a:ext>
            </a:extLst>
          </p:cNvPr>
          <p:cNvSpPr txBox="1"/>
          <p:nvPr/>
        </p:nvSpPr>
        <p:spPr>
          <a:xfrm>
            <a:off x="2121408" y="176087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5FDB2-7325-7549-85CD-D4567F08DF53}"/>
              </a:ext>
            </a:extLst>
          </p:cNvPr>
          <p:cNvSpPr txBox="1"/>
          <p:nvPr/>
        </p:nvSpPr>
        <p:spPr>
          <a:xfrm>
            <a:off x="5811230" y="1760873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323760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2575AF-F55F-994C-BA4A-148163BC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07860" y="1736205"/>
            <a:ext cx="5407477" cy="4506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four-dimensional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72" y="1736205"/>
                <a:ext cx="2704138" cy="369332"/>
              </a:xfrm>
              <a:prstGeom prst="rect">
                <a:avLst/>
              </a:prstGeom>
              <a:blipFill>
                <a:blip r:embed="rId3"/>
                <a:stretch>
                  <a:fillRect t="-6667" r="-4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585541"/>
                <a:ext cx="918585" cy="369332"/>
              </a:xfrm>
              <a:prstGeom prst="rect">
                <a:avLst/>
              </a:prstGeom>
              <a:blipFill>
                <a:blip r:embed="rId4"/>
                <a:stretch>
                  <a:fillRect l="-411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049999"/>
                <a:ext cx="1265283" cy="369332"/>
              </a:xfrm>
              <a:prstGeom prst="rect">
                <a:avLst/>
              </a:prstGeom>
              <a:blipFill>
                <a:blip r:embed="rId5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692450"/>
                <a:ext cx="281423" cy="276999"/>
              </a:xfrm>
              <a:prstGeom prst="rect">
                <a:avLst/>
              </a:prstGeom>
              <a:blipFill>
                <a:blip r:embed="rId6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692449"/>
                <a:ext cx="276101" cy="276999"/>
              </a:xfrm>
              <a:prstGeom prst="rect">
                <a:avLst/>
              </a:prstGeom>
              <a:blipFill>
                <a:blip r:embed="rId7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4604" y="2419552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4" y="2419331"/>
            <a:ext cx="228942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/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8DC266-8A0F-634B-9E0E-18D48202C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482" y="3804654"/>
                <a:ext cx="40908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342186"/>
                <a:ext cx="915379" cy="369332"/>
              </a:xfrm>
              <a:prstGeom prst="rect">
                <a:avLst/>
              </a:prstGeom>
              <a:blipFill>
                <a:blip r:embed="rId9"/>
                <a:stretch>
                  <a:fillRect l="-6849" t="-3333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3806644"/>
                <a:ext cx="1506246" cy="369332"/>
              </a:xfrm>
              <a:prstGeom prst="rect">
                <a:avLst/>
              </a:prstGeom>
              <a:blipFill>
                <a:blip r:embed="rId10"/>
                <a:stretch>
                  <a:fillRect l="-4167" r="-583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449095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449095"/>
                <a:ext cx="276101" cy="276999"/>
              </a:xfrm>
              <a:prstGeom prst="rect">
                <a:avLst/>
              </a:prstGeom>
              <a:blipFill>
                <a:blip r:embed="rId12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4604" y="4176197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797961" y="4175977"/>
            <a:ext cx="2661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449095"/>
                <a:ext cx="281423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175977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140949"/>
                <a:ext cx="915379" cy="369332"/>
              </a:xfrm>
              <a:prstGeom prst="rect">
                <a:avLst/>
              </a:prstGeom>
              <a:blipFill>
                <a:blip r:embed="rId14"/>
                <a:stretch>
                  <a:fillRect l="-1370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605407"/>
                <a:ext cx="1892569" cy="369332"/>
              </a:xfrm>
              <a:prstGeom prst="rect">
                <a:avLst/>
              </a:prstGeom>
              <a:blipFill>
                <a:blip r:embed="rId15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247858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247858"/>
                <a:ext cx="281424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31270" y="5974960"/>
            <a:ext cx="226283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5974739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247858"/>
                <a:ext cx="281424" cy="276999"/>
              </a:xfrm>
              <a:prstGeom prst="rect">
                <a:avLst/>
              </a:prstGeom>
              <a:blipFill>
                <a:blip r:embed="rId18"/>
                <a:stretch>
                  <a:fillRect l="-13636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5962900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247858"/>
                <a:ext cx="281423" cy="276999"/>
              </a:xfrm>
              <a:prstGeom prst="rect">
                <a:avLst/>
              </a:prstGeom>
              <a:blipFill>
                <a:blip r:embed="rId19"/>
                <a:stretch>
                  <a:fillRect l="-8696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5954115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F5AE00-3FC0-6D4E-990C-071E3B343D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72234" y="1957182"/>
            <a:ext cx="377803" cy="3947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06660-8875-3248-8F6E-D090B23029A6}"/>
              </a:ext>
            </a:extLst>
          </p:cNvPr>
          <p:cNvSpPr txBox="1"/>
          <p:nvPr/>
        </p:nvSpPr>
        <p:spPr>
          <a:xfrm>
            <a:off x="8529381" y="5257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D1AE66-9FCE-FA4A-951E-DEF2284D84B4}"/>
              </a:ext>
            </a:extLst>
          </p:cNvPr>
          <p:cNvSpPr txBox="1"/>
          <p:nvPr/>
        </p:nvSpPr>
        <p:spPr>
          <a:xfrm>
            <a:off x="8529381" y="3746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2B2730-2C97-0241-B3AA-0C3D3B92C34D}"/>
              </a:ext>
            </a:extLst>
          </p:cNvPr>
          <p:cNvSpPr txBox="1"/>
          <p:nvPr/>
        </p:nvSpPr>
        <p:spPr>
          <a:xfrm>
            <a:off x="8529381" y="22751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A7ADDC-1703-174D-BE81-D8097C155D3D}"/>
              </a:ext>
            </a:extLst>
          </p:cNvPr>
          <p:cNvSpPr txBox="1"/>
          <p:nvPr/>
        </p:nvSpPr>
        <p:spPr>
          <a:xfrm flipH="1">
            <a:off x="8294032" y="2063261"/>
            <a:ext cx="2461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82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E5EB-E4DB-A941-AF77-BE98A5F1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“dimensionality”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/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five-dimensional space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62CAF-E806-1941-8182-792ED3A0E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755" y="1690692"/>
                <a:ext cx="2662204" cy="372410"/>
              </a:xfrm>
              <a:prstGeom prst="rect">
                <a:avLst/>
              </a:prstGeom>
              <a:blipFill>
                <a:blip r:embed="rId2"/>
                <a:stretch>
                  <a:fillRect t="-3333" r="-142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/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5399C2-02D4-8345-89D3-40720CAD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1832429"/>
                <a:ext cx="918585" cy="369332"/>
              </a:xfrm>
              <a:prstGeom prst="rect">
                <a:avLst/>
              </a:prstGeom>
              <a:blipFill>
                <a:blip r:embed="rId3"/>
                <a:stretch>
                  <a:fillRect l="-4110" t="-6897" r="-1370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/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3C00F-054A-C14B-A09E-CFAD7132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2296887"/>
                <a:ext cx="1265283" cy="369332"/>
              </a:xfrm>
              <a:prstGeom prst="rect">
                <a:avLst/>
              </a:prstGeom>
              <a:blipFill>
                <a:blip r:embed="rId4"/>
                <a:stretch>
                  <a:fillRect l="-2970" r="-79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/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95CA57-6CC0-7145-974D-D6DE27D42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2939338"/>
                <a:ext cx="276101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/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B5C8C7-4875-9A4D-A8F9-FB3E46962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45" y="2939337"/>
                <a:ext cx="281424" cy="276999"/>
              </a:xfrm>
              <a:prstGeom prst="rect">
                <a:avLst/>
              </a:prstGeom>
              <a:blipFill>
                <a:blip r:embed="rId6"/>
                <a:stretch>
                  <a:fillRect l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5764D-53EC-DB49-9C8A-CA380371DB41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321943" y="2666440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97C83-AD1A-244C-9B7B-781F0616507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770753" y="2666219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/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02A45-E36D-6D43-B605-947D9ACC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1" y="3589074"/>
                <a:ext cx="915379" cy="369332"/>
              </a:xfrm>
              <a:prstGeom prst="rect">
                <a:avLst/>
              </a:prstGeom>
              <a:blipFill>
                <a:blip r:embed="rId7"/>
                <a:stretch>
                  <a:fillRect l="-6849" t="-6667" r="-137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/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=[2,4,1]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3378D-8C50-574B-97FC-EB3F08BB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5" y="4053532"/>
                <a:ext cx="1506246" cy="369332"/>
              </a:xfrm>
              <a:prstGeom prst="rect">
                <a:avLst/>
              </a:prstGeom>
              <a:blipFill>
                <a:blip r:embed="rId8"/>
                <a:stretch>
                  <a:fillRect l="-4167" r="-58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/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19FA4-766E-D940-8E93-7A7CE5CC8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892" y="4695983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/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ADF83E-0870-074C-9FCE-ECDA7AAA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10" y="4695983"/>
                <a:ext cx="281424" cy="276999"/>
              </a:xfrm>
              <a:prstGeom prst="rect">
                <a:avLst/>
              </a:prstGeom>
              <a:blipFill>
                <a:blip r:embed="rId10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E39B08-98BB-374F-AD30-FDDCBDFF0F91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321943" y="4423085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305B4B-67E3-EE4E-82D7-8D093D39C9B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800622" y="4422864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/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4EDF0F-44EA-144A-9416-2CC47C0E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5" y="4695983"/>
                <a:ext cx="281424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EB43-85FB-3C43-B8A7-FE62AFC868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031623" y="4422864"/>
            <a:ext cx="231604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/>
              <p:nvPr/>
            </p:nvSpPr>
            <p:spPr>
              <a:xfrm>
                <a:off x="754407" y="5387837"/>
                <a:ext cx="883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F5BA11-4E95-1D42-B2ED-44AA0325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07" y="5387837"/>
                <a:ext cx="883319" cy="369332"/>
              </a:xfrm>
              <a:prstGeom prst="rect">
                <a:avLst/>
              </a:prstGeom>
              <a:blipFill>
                <a:blip r:embed="rId12"/>
                <a:stretch>
                  <a:fillRect l="-2817" t="-3333" r="-140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/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=[2, 4, 1, 1]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A6348F-47B0-274B-B96F-DF954EEBA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1" y="5852295"/>
                <a:ext cx="1892569" cy="369332"/>
              </a:xfrm>
              <a:prstGeom prst="rect">
                <a:avLst/>
              </a:prstGeom>
              <a:blipFill>
                <a:blip r:embed="rId13"/>
                <a:stretch>
                  <a:fillRect l="-1342" r="-402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/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62FF59-8670-D84B-8959-6DCC6AB65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58" y="6494746"/>
                <a:ext cx="276101" cy="276999"/>
              </a:xfrm>
              <a:prstGeom prst="rect">
                <a:avLst/>
              </a:prstGeom>
              <a:blipFill>
                <a:blip r:embed="rId14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/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BAC488-6230-A54C-8838-FD6321DC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46" y="6494746"/>
                <a:ext cx="281424" cy="276999"/>
              </a:xfrm>
              <a:prstGeom prst="rect">
                <a:avLst/>
              </a:prstGeom>
              <a:blipFill>
                <a:blip r:embed="rId15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0F149-5636-8A47-9A50-F9B58B0FA2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328609" y="6221848"/>
            <a:ext cx="228944" cy="27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A194B0-4289-FA4B-978F-9774D642532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879858" y="6221627"/>
            <a:ext cx="0" cy="273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/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749056E-C4F7-3848-9035-73C91B9C1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81" y="6494746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113142-AB7D-0147-A748-82B8407EA66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58795" y="6209788"/>
            <a:ext cx="111098" cy="28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/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08DAF6-5998-EB42-BD58-56DEF8A2C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337" y="6494746"/>
                <a:ext cx="281423" cy="276999"/>
              </a:xfrm>
              <a:prstGeom prst="rect">
                <a:avLst/>
              </a:prstGeom>
              <a:blipFill>
                <a:blip r:embed="rId17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E699D-7DC9-2C43-AB83-3CE9866B6932}"/>
              </a:ext>
            </a:extLst>
          </p:cNvPr>
          <p:cNvCxnSpPr>
            <a:cxnSpLocks/>
          </p:cNvCxnSpPr>
          <p:nvPr/>
        </p:nvCxnSpPr>
        <p:spPr>
          <a:xfrm flipH="1" flipV="1">
            <a:off x="2389588" y="6201003"/>
            <a:ext cx="231604" cy="27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3F5E64-FB84-6A49-B78C-0E90C0DD905E}"/>
              </a:ext>
            </a:extLst>
          </p:cNvPr>
          <p:cNvSpPr txBox="1"/>
          <p:nvPr/>
        </p:nvSpPr>
        <p:spPr>
          <a:xfrm>
            <a:off x="5295870" y="3509324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Myriad Pro" panose="020B0503030403020204" pitchFamily="34" charset="0"/>
              </a:rPr>
              <a:t>???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355CD-81F8-7C4E-982F-1D5C1C710177}"/>
              </a:ext>
            </a:extLst>
          </p:cNvPr>
          <p:cNvSpPr/>
          <p:nvPr/>
        </p:nvSpPr>
        <p:spPr>
          <a:xfrm>
            <a:off x="3998686" y="2259619"/>
            <a:ext cx="3904343" cy="37954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0D5DA4E-CA24-AE43-95B9-B772712E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955" y="3120082"/>
            <a:ext cx="2678388" cy="783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C15CB-BEC2-804D-B758-3E91F023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x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represent?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/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Myriad Pro" panose="020B0503030403020204" pitchFamily="34" charset="0"/>
                  </a:rPr>
                  <a:t>We describe coordinate spaces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dimensions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Myriad Pro" panose="020B0503030403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5B15AD-8614-3549-94FA-EFD9F989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50" y="1978258"/>
                <a:ext cx="6010556" cy="400110"/>
              </a:xfrm>
              <a:prstGeom prst="rect">
                <a:avLst/>
              </a:prstGeom>
              <a:blipFill>
                <a:blip r:embed="rId3"/>
                <a:stretch>
                  <a:fillRect l="-421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FCB55A1-2E29-0B41-95E0-BB3BAEE4FA15}"/>
              </a:ext>
            </a:extLst>
          </p:cNvPr>
          <p:cNvSpPr/>
          <p:nvPr/>
        </p:nvSpPr>
        <p:spPr>
          <a:xfrm>
            <a:off x="0" y="6547735"/>
            <a:ext cx="1789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UCI ML Wine Data Set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D35803-362A-4040-805C-7DF0654B9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668"/>
          <a:stretch/>
        </p:blipFill>
        <p:spPr>
          <a:xfrm>
            <a:off x="1207344" y="3189932"/>
            <a:ext cx="1659659" cy="646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/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6B3F1E-AF4E-584E-BBE7-28D60FBEB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77" y="4114070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/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4A853FA-12A1-E940-B243-144634974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143" y="4124496"/>
                <a:ext cx="65614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E0428C-03AE-C244-B82F-323DBD507A3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1865376" y="3836930"/>
            <a:ext cx="171798" cy="409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70948-049D-C044-97F0-70565217B698}"/>
              </a:ext>
            </a:extLst>
          </p:cNvPr>
          <p:cNvCxnSpPr>
            <a:cxnSpLocks/>
          </p:cNvCxnSpPr>
          <p:nvPr/>
        </p:nvCxnSpPr>
        <p:spPr>
          <a:xfrm flipH="1" flipV="1">
            <a:off x="2537987" y="3851718"/>
            <a:ext cx="223266" cy="36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/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A76CB1-30C5-DA44-8CD2-492EF8AB5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6" y="3410186"/>
                <a:ext cx="8647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/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A57D2C-2178-024C-8593-B5743F9A5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873" y="4209442"/>
                <a:ext cx="65158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/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7CAC16-6613-784B-BDB4-C4B6153F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62" y="4209442"/>
                <a:ext cx="64331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16CC75-83B9-8542-9696-30C4E20530E3}"/>
              </a:ext>
            </a:extLst>
          </p:cNvPr>
          <p:cNvCxnSpPr>
            <a:cxnSpLocks/>
          </p:cNvCxnSpPr>
          <p:nvPr/>
        </p:nvCxnSpPr>
        <p:spPr>
          <a:xfrm flipV="1">
            <a:off x="6272331" y="3826504"/>
            <a:ext cx="114339" cy="297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485D4B-52F7-744E-AC2B-B2269C5A1C62}"/>
              </a:ext>
            </a:extLst>
          </p:cNvPr>
          <p:cNvCxnSpPr>
            <a:cxnSpLocks/>
          </p:cNvCxnSpPr>
          <p:nvPr/>
        </p:nvCxnSpPr>
        <p:spPr>
          <a:xfrm flipV="1">
            <a:off x="7110749" y="3851718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/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BAD4E-AD48-8D4C-AFDA-52BAF4D25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132" y="3399760"/>
                <a:ext cx="8519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/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ADDCD03-00C5-FC4A-9840-9443D48F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780" y="4209442"/>
                <a:ext cx="65158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133289-2027-3C4B-9159-D42F14AF387F}"/>
              </a:ext>
            </a:extLst>
          </p:cNvPr>
          <p:cNvCxnSpPr>
            <a:cxnSpLocks/>
          </p:cNvCxnSpPr>
          <p:nvPr/>
        </p:nvCxnSpPr>
        <p:spPr>
          <a:xfrm flipV="1">
            <a:off x="8044154" y="3884712"/>
            <a:ext cx="0" cy="35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750ECCA-C0C6-3840-8CCA-03299E966F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9733" y="5179840"/>
            <a:ext cx="4289468" cy="1190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/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C726ED-A78F-FD49-A5B2-7EA01CC85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72" y="5894150"/>
                <a:ext cx="8150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4257"/>
      </p:ext>
    </p:extLst>
  </p:cSld>
  <p:clrMapOvr>
    <a:masterClrMapping/>
  </p:clrMapOvr>
</p:sld>
</file>

<file path=ppt/theme/theme1.xml><?xml version="1.0" encoding="utf-8"?>
<a:theme xmlns:a="http://schemas.openxmlformats.org/drawingml/2006/main" name="mycell-blac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ycell-black" id="{4D03FB2D-39E3-394D-8EA2-0BC030700AF2}" vid="{BBCD4F7E-3801-A54C-90ED-D4067FFD14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{4C0D4F03-94E3-F148-95FA-361AB2811835}tf16401378</Template>
  <TotalTime>5282</TotalTime>
  <Words>1396</Words>
  <Application>Microsoft Macintosh PowerPoint</Application>
  <PresentationFormat>On-screen Show (4:3)</PresentationFormat>
  <Paragraphs>434</Paragraphs>
  <Slides>65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Cambria Math</vt:lpstr>
      <vt:lpstr>Inconsolata</vt:lpstr>
      <vt:lpstr>Myriad Pro</vt:lpstr>
      <vt:lpstr>Myriad Pro Semibold</vt:lpstr>
      <vt:lpstr>mycell-black</vt:lpstr>
      <vt:lpstr>Thinking about high dimensional data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does “dimensionality” mean?</vt:lpstr>
      <vt:lpstr>What do x1 x2, …, xn represent?</vt:lpstr>
      <vt:lpstr>What if we have more than one observation?</vt:lpstr>
      <vt:lpstr>What if we have more than one observation?</vt:lpstr>
      <vt:lpstr>PowerPoint Presentation</vt:lpstr>
      <vt:lpstr>PowerPoint Presentation</vt:lpstr>
      <vt:lpstr>PowerPoint Presentation</vt:lpstr>
      <vt:lpstr>Exercise!</vt:lpstr>
      <vt:lpstr>Exercise!</vt:lpstr>
      <vt:lpstr>Introducing scprep</vt:lpstr>
      <vt:lpstr>Exercise!</vt:lpstr>
      <vt:lpstr>How do features differentiate groups within a dataset?</vt:lpstr>
      <vt:lpstr>Introduction to Manifold Learning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How far away is each point from a_0?</vt:lpstr>
      <vt:lpstr>Exercise!</vt:lpstr>
      <vt:lpstr>Exercise!</vt:lpstr>
      <vt:lpstr>What is a manifold?</vt:lpstr>
      <vt:lpstr>Examples of manifolds</vt:lpstr>
      <vt:lpstr>Examples of manifolds</vt:lpstr>
      <vt:lpstr>Examples of manifolds</vt:lpstr>
      <vt:lpstr>PowerPoint Presentation</vt:lpstr>
      <vt:lpstr>How far is NHV -&gt; MEX?</vt:lpstr>
      <vt:lpstr>How far is NHV -&gt; MEX?</vt:lpstr>
      <vt:lpstr>How far is NHV -&gt; MEX?</vt:lpstr>
      <vt:lpstr>How far is NHV -&gt; MEX?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Is a circle locally Euclidean?</vt:lpstr>
      <vt:lpstr>The swiss roll is a plane (R^2) embedded in R^3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How do we quantify close (local) versus far (global) in a dataset?</vt:lpstr>
      <vt:lpstr>What is a “graph”?</vt:lpstr>
      <vt:lpstr>What is a “graph”?</vt:lpstr>
      <vt:lpstr>Graph walks approximate manifold distances</vt:lpstr>
      <vt:lpstr>Graph walks approximate manifold distances</vt:lpstr>
      <vt:lpstr>Graph walks approximate manifold distances</vt:lpstr>
      <vt:lpstr>What if the data isn’t entirely connected?</vt:lpstr>
      <vt:lpstr>What if the data isn’t entirely connected?</vt:lpstr>
      <vt:lpstr>What if the data isn’t entirely connected?</vt:lpstr>
      <vt:lpstr>What if the data isn’t entirely connected?</vt:lpstr>
      <vt:lpstr>What if the data isn’t entirely connected?</vt:lpstr>
      <vt:lpstr>Summary: learning graphs from data</vt:lpstr>
      <vt:lpstr>Summary: learning graphs from data</vt:lpstr>
      <vt:lpstr>Matrix representations of graphs</vt:lpstr>
      <vt:lpstr>Exercise – choosing 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about high dimensional data</dc:title>
  <dc:creator>Burkhardt, Daniel</dc:creator>
  <cp:lastModifiedBy>Burkhardt, Daniel</cp:lastModifiedBy>
  <cp:revision>92</cp:revision>
  <cp:lastPrinted>2019-10-14T19:49:14Z</cp:lastPrinted>
  <dcterms:created xsi:type="dcterms:W3CDTF">2019-09-18T14:07:06Z</dcterms:created>
  <dcterms:modified xsi:type="dcterms:W3CDTF">2019-10-15T18:46:11Z</dcterms:modified>
</cp:coreProperties>
</file>